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7"/>
  </p:handoutMasterIdLst>
  <p:sldIdLst>
    <p:sldId id="375" r:id="rId2"/>
    <p:sldId id="334" r:id="rId3"/>
    <p:sldId id="293" r:id="rId4"/>
    <p:sldId id="292" r:id="rId5"/>
    <p:sldId id="324" r:id="rId6"/>
    <p:sldId id="325" r:id="rId7"/>
    <p:sldId id="283" r:id="rId8"/>
    <p:sldId id="296" r:id="rId9"/>
    <p:sldId id="294" r:id="rId10"/>
    <p:sldId id="295" r:id="rId11"/>
    <p:sldId id="298" r:id="rId12"/>
    <p:sldId id="297" r:id="rId13"/>
    <p:sldId id="287" r:id="rId14"/>
    <p:sldId id="286" r:id="rId15"/>
    <p:sldId id="285" r:id="rId16"/>
    <p:sldId id="284" r:id="rId17"/>
    <p:sldId id="328" r:id="rId18"/>
    <p:sldId id="329" r:id="rId19"/>
    <p:sldId id="376" r:id="rId20"/>
    <p:sldId id="300" r:id="rId21"/>
    <p:sldId id="299" r:id="rId22"/>
    <p:sldId id="322" r:id="rId23"/>
    <p:sldId id="323" r:id="rId24"/>
    <p:sldId id="377" r:id="rId25"/>
    <p:sldId id="301" r:id="rId26"/>
    <p:sldId id="302" r:id="rId27"/>
    <p:sldId id="335" r:id="rId28"/>
    <p:sldId id="378" r:id="rId29"/>
    <p:sldId id="290" r:id="rId30"/>
    <p:sldId id="336" r:id="rId31"/>
    <p:sldId id="337" r:id="rId32"/>
    <p:sldId id="338" r:id="rId33"/>
    <p:sldId id="339" r:id="rId34"/>
    <p:sldId id="340" r:id="rId35"/>
    <p:sldId id="291" r:id="rId36"/>
    <p:sldId id="379" r:id="rId37"/>
    <p:sldId id="341" r:id="rId38"/>
    <p:sldId id="342" r:id="rId39"/>
    <p:sldId id="343" r:id="rId40"/>
    <p:sldId id="344" r:id="rId41"/>
    <p:sldId id="345" r:id="rId42"/>
    <p:sldId id="380" r:id="rId43"/>
    <p:sldId id="346" r:id="rId44"/>
    <p:sldId id="347" r:id="rId45"/>
    <p:sldId id="348" r:id="rId46"/>
    <p:sldId id="349" r:id="rId47"/>
    <p:sldId id="304" r:id="rId48"/>
    <p:sldId id="303" r:id="rId49"/>
    <p:sldId id="330" r:id="rId50"/>
    <p:sldId id="331" r:id="rId51"/>
    <p:sldId id="350" r:id="rId52"/>
    <p:sldId id="351" r:id="rId53"/>
    <p:sldId id="381" r:id="rId54"/>
    <p:sldId id="382" r:id="rId55"/>
    <p:sldId id="306" r:id="rId56"/>
    <p:sldId id="305" r:id="rId57"/>
    <p:sldId id="352" r:id="rId58"/>
    <p:sldId id="383" r:id="rId59"/>
    <p:sldId id="385" r:id="rId60"/>
    <p:sldId id="288" r:id="rId61"/>
    <p:sldId id="384" r:id="rId62"/>
    <p:sldId id="289" r:id="rId63"/>
    <p:sldId id="256" r:id="rId64"/>
    <p:sldId id="257" r:id="rId65"/>
    <p:sldId id="258" r:id="rId66"/>
    <p:sldId id="259" r:id="rId67"/>
    <p:sldId id="260" r:id="rId68"/>
    <p:sldId id="261" r:id="rId69"/>
    <p:sldId id="353" r:id="rId70"/>
    <p:sldId id="386" r:id="rId71"/>
    <p:sldId id="387" r:id="rId72"/>
    <p:sldId id="388" r:id="rId73"/>
    <p:sldId id="354" r:id="rId74"/>
    <p:sldId id="389" r:id="rId75"/>
    <p:sldId id="392" r:id="rId76"/>
    <p:sldId id="393" r:id="rId77"/>
    <p:sldId id="394" r:id="rId78"/>
    <p:sldId id="395" r:id="rId79"/>
    <p:sldId id="396" r:id="rId80"/>
    <p:sldId id="355" r:id="rId81"/>
    <p:sldId id="397" r:id="rId82"/>
    <p:sldId id="282" r:id="rId83"/>
    <p:sldId id="277" r:id="rId84"/>
    <p:sldId id="276" r:id="rId85"/>
    <p:sldId id="278" r:id="rId86"/>
    <p:sldId id="398" r:id="rId87"/>
    <p:sldId id="399" r:id="rId88"/>
    <p:sldId id="356" r:id="rId89"/>
    <p:sldId id="400" r:id="rId90"/>
    <p:sldId id="357" r:id="rId91"/>
    <p:sldId id="401" r:id="rId92"/>
    <p:sldId id="402" r:id="rId93"/>
    <p:sldId id="403" r:id="rId94"/>
    <p:sldId id="358" r:id="rId95"/>
    <p:sldId id="262" r:id="rId96"/>
    <p:sldId id="263" r:id="rId97"/>
    <p:sldId id="264" r:id="rId98"/>
    <p:sldId id="265" r:id="rId99"/>
    <p:sldId id="281" r:id="rId100"/>
    <p:sldId id="266" r:id="rId101"/>
    <p:sldId id="267" r:id="rId102"/>
    <p:sldId id="280" r:id="rId103"/>
    <p:sldId id="268" r:id="rId104"/>
    <p:sldId id="269" r:id="rId105"/>
    <p:sldId id="270" r:id="rId106"/>
    <p:sldId id="271" r:id="rId107"/>
    <p:sldId id="272" r:id="rId108"/>
    <p:sldId id="273" r:id="rId109"/>
    <p:sldId id="274" r:id="rId110"/>
    <p:sldId id="275" r:id="rId111"/>
    <p:sldId id="307" r:id="rId112"/>
    <p:sldId id="308" r:id="rId113"/>
    <p:sldId id="309" r:id="rId114"/>
    <p:sldId id="310" r:id="rId115"/>
    <p:sldId id="311" r:id="rId116"/>
    <p:sldId id="312" r:id="rId117"/>
    <p:sldId id="313" r:id="rId118"/>
    <p:sldId id="314" r:id="rId119"/>
    <p:sldId id="315" r:id="rId120"/>
    <p:sldId id="316" r:id="rId121"/>
    <p:sldId id="332" r:id="rId122"/>
    <p:sldId id="333" r:id="rId123"/>
    <p:sldId id="359" r:id="rId124"/>
    <p:sldId id="404" r:id="rId125"/>
    <p:sldId id="405" r:id="rId126"/>
    <p:sldId id="406" r:id="rId127"/>
    <p:sldId id="407" r:id="rId128"/>
    <p:sldId id="326" r:id="rId129"/>
    <p:sldId id="327" r:id="rId130"/>
    <p:sldId id="408" r:id="rId131"/>
    <p:sldId id="360" r:id="rId132"/>
    <p:sldId id="361" r:id="rId133"/>
    <p:sldId id="362" r:id="rId134"/>
    <p:sldId id="363" r:id="rId135"/>
    <p:sldId id="364" r:id="rId136"/>
    <p:sldId id="409" r:id="rId137"/>
    <p:sldId id="365" r:id="rId138"/>
    <p:sldId id="366" r:id="rId139"/>
    <p:sldId id="367" r:id="rId140"/>
    <p:sldId id="410" r:id="rId141"/>
    <p:sldId id="411" r:id="rId142"/>
    <p:sldId id="368" r:id="rId143"/>
    <p:sldId id="412" r:id="rId144"/>
    <p:sldId id="317" r:id="rId145"/>
    <p:sldId id="413" r:id="rId146"/>
    <p:sldId id="414" r:id="rId147"/>
    <p:sldId id="415" r:id="rId148"/>
    <p:sldId id="416" r:id="rId149"/>
    <p:sldId id="417" r:id="rId150"/>
    <p:sldId id="369" r:id="rId151"/>
    <p:sldId id="370" r:id="rId152"/>
    <p:sldId id="371" r:id="rId153"/>
    <p:sldId id="372" r:id="rId154"/>
    <p:sldId id="279" r:id="rId155"/>
    <p:sldId id="418" r:id="rId156"/>
    <p:sldId id="419" r:id="rId157"/>
    <p:sldId id="318" r:id="rId158"/>
    <p:sldId id="319" r:id="rId159"/>
    <p:sldId id="320" r:id="rId160"/>
    <p:sldId id="321" r:id="rId161"/>
    <p:sldId id="420" r:id="rId162"/>
    <p:sldId id="390" r:id="rId163"/>
    <p:sldId id="391" r:id="rId164"/>
    <p:sldId id="373" r:id="rId165"/>
    <p:sldId id="374" r:id="rId166"/>
  </p:sldIdLst>
  <p:sldSz cx="12192000" cy="6858000"/>
  <p:notesSz cx="9928225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9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C53E9-6C46-4E6F-A09A-587345C955BB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BB2FC-F047-49D3-A1A6-1A3022908C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59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59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8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63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90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52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95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07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04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79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05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24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0F3EB-2EBE-4122-B516-6FBCEB04DDF8}" type="datetimeFigureOut">
              <a:rPr lang="fr-FR" smtClean="0"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96B23-0EF2-4C17-892D-1C83B86EEB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5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jpeg"/><Relationship Id="rId4" Type="http://schemas.openxmlformats.org/officeDocument/2006/relationships/image" Target="../media/image1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1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AGAPANTHUS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Fireworks</a:t>
            </a:r>
            <a:r>
              <a:rPr lang="fr-FR" sz="5400" b="1" dirty="0" smtClean="0"/>
              <a:t> » (bicolore)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294782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Agapanthe aux fleurs à la base violacée et au bout blanc. Plante compacte avec un feuillage vert foncé semi-persistant. Floraison de juin à août.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50 cm ; Largeur :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de préférence. Se plante en pots, en massif ou en bordure.  Plante rustique (- 10 °C).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350814" y="4536256"/>
            <a:ext cx="1961329" cy="19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Agapanthe Fireworks ® - Vente en ligne de plants de Agapanthe Fireworks ®  pas cher | Leader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69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Begonia </a:t>
            </a:r>
            <a:r>
              <a:rPr lang="en-US" sz="4800" b="1" dirty="0" err="1" smtClean="0"/>
              <a:t>Semperflorens</a:t>
            </a:r>
            <a:r>
              <a:rPr lang="en-US" sz="4800" b="1" dirty="0" smtClean="0"/>
              <a:t> </a:t>
            </a:r>
            <a:r>
              <a:rPr lang="fr-FR" sz="4800" b="1" dirty="0" smtClean="0"/>
              <a:t>« Super Olympia Rose»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362700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Bégonia au port buissonnant et compact. Cultivée en annuelle. Plante aux fleurs d’un rose vif. Fleurissement sans discontinuer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20 - 30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ombre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de préférence. Se plante en massif, en bordure, en grand pot ou en jardinière. Variété moyennement rustique (-5°C). Bonne résistance aux intempéries.</a:t>
            </a: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6" y="4339122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505552" y="5469315"/>
            <a:ext cx="1550018" cy="9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raines de fleurs BEGONIA SEMPERFLORENS SUPER OLYMPIA F1 (Begonia  semperflorens) - Graineterie A. DUCRETT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048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Pélargonium </a:t>
            </a:r>
            <a:r>
              <a:rPr lang="fr-FR" sz="4800" b="1" dirty="0" err="1" smtClean="0"/>
              <a:t>peltatum</a:t>
            </a:r>
            <a:r>
              <a:rPr lang="fr-FR" sz="4800" b="1" dirty="0" smtClean="0"/>
              <a:t> «</a:t>
            </a:r>
            <a:r>
              <a:rPr lang="fr-FR" sz="4800" b="1" dirty="0"/>
              <a:t> </a:t>
            </a:r>
            <a:r>
              <a:rPr lang="fr-FR" sz="4800" b="1" dirty="0" err="1" smtClean="0"/>
              <a:t>Decora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Lilac</a:t>
            </a:r>
            <a:r>
              <a:rPr lang="fr-FR" sz="4800" b="1" dirty="0" smtClean="0"/>
              <a:t>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651" y="1346200"/>
            <a:ext cx="6362699" cy="3247063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</a:t>
            </a:r>
            <a:r>
              <a:rPr lang="fr-FR" b="1" dirty="0" err="1" smtClean="0">
                <a:solidFill>
                  <a:schemeClr val="accent6"/>
                </a:solidFill>
              </a:rPr>
              <a:t>peltatum</a:t>
            </a:r>
            <a:r>
              <a:rPr lang="fr-FR" b="1" dirty="0" smtClean="0">
                <a:solidFill>
                  <a:schemeClr val="accent6"/>
                </a:solidFill>
              </a:rPr>
              <a:t> « classique ». Facile à cultiver. Plante annuelle. Fleurissement foisonnant du mois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40 - 60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Bonne résistance aux intempéries. </a:t>
            </a:r>
          </a:p>
          <a:p>
            <a:r>
              <a:rPr lang="fr-FR" b="1" dirty="0">
                <a:solidFill>
                  <a:schemeClr val="accent6"/>
                </a:solidFill>
              </a:rPr>
              <a:t>Conseil 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elargonium peltatum Decora Lila | Jaunstādi | Onava.l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29" y="1028700"/>
            <a:ext cx="5655733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571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Pélargonium </a:t>
            </a:r>
            <a:r>
              <a:rPr lang="fr-FR" sz="4800" b="1" dirty="0" err="1" smtClean="0"/>
              <a:t>peltatum</a:t>
            </a:r>
            <a:r>
              <a:rPr lang="fr-FR" sz="4800" b="1" dirty="0" smtClean="0"/>
              <a:t> «</a:t>
            </a:r>
            <a:r>
              <a:rPr lang="fr-FR" sz="4800" b="1" dirty="0"/>
              <a:t> </a:t>
            </a:r>
            <a:r>
              <a:rPr lang="fr-FR" sz="4800" b="1" dirty="0" err="1" smtClean="0"/>
              <a:t>Decora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Red</a:t>
            </a:r>
            <a:r>
              <a:rPr lang="fr-FR" sz="4800" b="1" dirty="0" smtClean="0"/>
              <a:t>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651" y="1346200"/>
            <a:ext cx="6362699" cy="3247063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</a:t>
            </a:r>
            <a:r>
              <a:rPr lang="fr-FR" b="1" dirty="0" err="1" smtClean="0">
                <a:solidFill>
                  <a:schemeClr val="accent6"/>
                </a:solidFill>
              </a:rPr>
              <a:t>peltatum</a:t>
            </a:r>
            <a:r>
              <a:rPr lang="fr-FR" b="1" dirty="0" smtClean="0">
                <a:solidFill>
                  <a:schemeClr val="accent6"/>
                </a:solidFill>
              </a:rPr>
              <a:t> « classique ». Facile à cultiver. Plante annuelle. Fleurissement foisonnant du mois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40 - 60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Bonne résistance aux intempéries. </a:t>
            </a:r>
          </a:p>
          <a:p>
            <a:r>
              <a:rPr lang="fr-FR" b="1" dirty="0">
                <a:solidFill>
                  <a:schemeClr val="accent6"/>
                </a:solidFill>
              </a:rPr>
              <a:t>Conseil 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ecora Red - Products - Dümmen 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0" y="102870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311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Pélargonium </a:t>
            </a:r>
            <a:r>
              <a:rPr lang="fr-FR" sz="4800" b="1" dirty="0" err="1" smtClean="0"/>
              <a:t>peltatum</a:t>
            </a:r>
            <a:r>
              <a:rPr lang="fr-FR" sz="4800" b="1" dirty="0" smtClean="0"/>
              <a:t> «</a:t>
            </a:r>
            <a:r>
              <a:rPr lang="fr-FR" sz="4800" b="1" dirty="0"/>
              <a:t> </a:t>
            </a:r>
            <a:r>
              <a:rPr lang="fr-FR" sz="4800" b="1" dirty="0" err="1" smtClean="0"/>
              <a:t>Mexica</a:t>
            </a:r>
            <a:r>
              <a:rPr lang="fr-FR" sz="4800" b="1" dirty="0" smtClean="0"/>
              <a:t> Ruby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96307"/>
            <a:ext cx="68580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lierre double facile à cultiver. Fleurissement foisonnant du mois de mai à septembre, de couleur rouge striée de blanc.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40 - 60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elargonium peltatum Double Mexica Ruby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2870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3016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Pélargonium </a:t>
            </a:r>
            <a:r>
              <a:rPr lang="fr-FR" sz="4800" b="1" dirty="0" err="1" smtClean="0"/>
              <a:t>peltatum</a:t>
            </a:r>
            <a:r>
              <a:rPr lang="fr-FR" sz="4800" b="1" dirty="0" smtClean="0"/>
              <a:t> «</a:t>
            </a:r>
            <a:r>
              <a:rPr lang="fr-FR" sz="4800" b="1" dirty="0"/>
              <a:t> </a:t>
            </a:r>
            <a:r>
              <a:rPr lang="fr-FR" sz="4800" b="1" dirty="0" smtClean="0"/>
              <a:t>Francis </a:t>
            </a:r>
            <a:r>
              <a:rPr lang="fr-FR" sz="4800" b="1" dirty="0" err="1" smtClean="0"/>
              <a:t>Parmeter</a:t>
            </a:r>
            <a:r>
              <a:rPr lang="fr-FR" sz="4800" b="1" dirty="0" smtClean="0"/>
              <a:t>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651" y="1346200"/>
            <a:ext cx="6362699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</a:t>
            </a:r>
            <a:r>
              <a:rPr lang="fr-FR" b="1" dirty="0" err="1" smtClean="0">
                <a:solidFill>
                  <a:schemeClr val="accent6"/>
                </a:solidFill>
              </a:rPr>
              <a:t>peltatum</a:t>
            </a:r>
            <a:r>
              <a:rPr lang="fr-FR" b="1" dirty="0" smtClean="0">
                <a:solidFill>
                  <a:schemeClr val="accent6"/>
                </a:solidFill>
              </a:rPr>
              <a:t> facile à cultiver. Plante annuelle. Fleurissement foisonnant et semi-retombant du mois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éranium Francis Parmeter Fleurissement des villes Jardins / Balcons /  Terrasses - Voltz Horticul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6436"/>
          <a:stretch/>
        </p:blipFill>
        <p:spPr bwMode="auto">
          <a:xfrm>
            <a:off x="6569888" y="1028700"/>
            <a:ext cx="55626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778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Pélargonium </a:t>
            </a:r>
            <a:r>
              <a:rPr lang="fr-FR" sz="4800" b="1" dirty="0" err="1" smtClean="0"/>
              <a:t>peltatum</a:t>
            </a:r>
            <a:r>
              <a:rPr lang="fr-FR" sz="4800" b="1" dirty="0" smtClean="0"/>
              <a:t> «</a:t>
            </a:r>
            <a:r>
              <a:rPr lang="fr-FR" sz="4800" b="1" dirty="0"/>
              <a:t> </a:t>
            </a:r>
            <a:r>
              <a:rPr lang="fr-FR" sz="4800" b="1" dirty="0" smtClean="0"/>
              <a:t>Ville de </a:t>
            </a:r>
            <a:r>
              <a:rPr lang="fr-FR" sz="4800" b="1" dirty="0" err="1" smtClean="0"/>
              <a:t>Dresden</a:t>
            </a:r>
            <a:r>
              <a:rPr lang="fr-FR" sz="4800" b="1" dirty="0" smtClean="0"/>
              <a:t>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651" y="1346200"/>
            <a:ext cx="6362699" cy="3247063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</a:t>
            </a:r>
            <a:r>
              <a:rPr lang="fr-FR" b="1" dirty="0" err="1" smtClean="0">
                <a:solidFill>
                  <a:schemeClr val="accent6"/>
                </a:solidFill>
              </a:rPr>
              <a:t>peltatum</a:t>
            </a:r>
            <a:r>
              <a:rPr lang="fr-FR" b="1" dirty="0" smtClean="0">
                <a:solidFill>
                  <a:schemeClr val="accent6"/>
                </a:solidFill>
              </a:rPr>
              <a:t> retombant facile à cultiver. Plante annuelle. Fleurissement foisonnant du mois de mai à novembre.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20 – 30 cm ; Largeur : 50 – 60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Bonne résistance aux intempéries. </a:t>
            </a:r>
          </a:p>
          <a:p>
            <a:r>
              <a:rPr lang="fr-FR" b="1" dirty="0">
                <a:solidFill>
                  <a:schemeClr val="accent6"/>
                </a:solidFill>
              </a:rPr>
              <a:t>Conseil 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éranium-lierre Ville de Dresden - Pelargonium pelta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1" y="1028700"/>
            <a:ext cx="5399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4894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 smtClean="0"/>
              <a:t>Pélargonium zonale «</a:t>
            </a:r>
            <a:r>
              <a:rPr lang="fr-FR" sz="5400" b="1" dirty="0"/>
              <a:t> </a:t>
            </a:r>
            <a:r>
              <a:rPr lang="fr-FR" sz="5400" b="1" dirty="0" smtClean="0"/>
              <a:t>Calais Salmon 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37702"/>
            <a:ext cx="64770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zonale (feuilles « zonées ») facile à cultiver. Plante annuelle. Fleurissement foisonnant du mois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15 – 30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elargonium zonale Calais Sal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287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015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600" b="1" dirty="0" smtClean="0"/>
              <a:t>Pélargonium zonale «</a:t>
            </a:r>
            <a:r>
              <a:rPr lang="fr-FR" sz="4600" b="1" dirty="0"/>
              <a:t> </a:t>
            </a:r>
            <a:r>
              <a:rPr lang="fr-FR" sz="4600" b="1" dirty="0" smtClean="0"/>
              <a:t>Flower </a:t>
            </a:r>
            <a:r>
              <a:rPr lang="fr-FR" sz="4600" b="1" dirty="0" err="1" smtClean="0"/>
              <a:t>Fairy</a:t>
            </a:r>
            <a:r>
              <a:rPr lang="fr-FR" sz="4600" b="1" dirty="0" smtClean="0"/>
              <a:t> White </a:t>
            </a:r>
            <a:r>
              <a:rPr lang="fr-FR" sz="4600" b="1" dirty="0" err="1" smtClean="0"/>
              <a:t>Splash</a:t>
            </a:r>
            <a:r>
              <a:rPr lang="fr-FR" sz="4600" b="1" dirty="0" smtClean="0"/>
              <a:t> »</a:t>
            </a:r>
            <a:endParaRPr lang="fr-FR" sz="46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37702"/>
            <a:ext cx="64770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zonale (feuilles « zonées ») facile à cultiver. Plante annuelle. Fleurissement foisonnant du mois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35 cm ; Largeur :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rial Garden - Young's Plant F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45" y="1028700"/>
            <a:ext cx="5596055" cy="372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775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600" b="1" dirty="0" smtClean="0"/>
              <a:t>Pélargonium zonale «</a:t>
            </a:r>
            <a:r>
              <a:rPr lang="fr-FR" sz="4600" b="1" dirty="0"/>
              <a:t> </a:t>
            </a:r>
            <a:r>
              <a:rPr lang="fr-FR" sz="4600" b="1" dirty="0" smtClean="0"/>
              <a:t>Iceberg White »</a:t>
            </a:r>
            <a:endParaRPr lang="fr-FR" sz="46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37702"/>
            <a:ext cx="64770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zonale (feuilles « zonées ») facile à cultiver. Plante annuelle. Fleurissement foisonnant du mois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35 cm ; Largeur :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Pelargonium zonale Iceberg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76" y="10287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52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600" b="1" dirty="0" smtClean="0"/>
              <a:t>Pélargonium zonale «</a:t>
            </a:r>
            <a:r>
              <a:rPr lang="fr-FR" sz="4600" b="1" dirty="0"/>
              <a:t> </a:t>
            </a:r>
            <a:r>
              <a:rPr lang="fr-FR" sz="4600" b="1" dirty="0" smtClean="0"/>
              <a:t>Vancouver »</a:t>
            </a:r>
            <a:endParaRPr lang="fr-FR" sz="46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37702"/>
            <a:ext cx="75565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zonale (feuilles « zonées ») facile à cultiver avec un beau feuillage palmé en étoile. Plante annuelle. Fleurissement foisonnant du mois de juin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25 - 35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Vancouver Centennial Geranium main"/>
          <p:cNvSpPr>
            <a:spLocks noChangeAspect="1" noChangeArrowheads="1"/>
          </p:cNvSpPr>
          <p:nvPr/>
        </p:nvSpPr>
        <p:spPr bwMode="auto">
          <a:xfrm>
            <a:off x="6225224" y="3723306"/>
            <a:ext cx="539998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344" name="Picture 8" descr="https://myplantin.com/_next/image?url=https%3A%2F%2Fstrapi.myplantin.com%2Flarge_main_0741c4bf-da1e-412d-9768-bce42fb78456.webp&amp;w=1200&amp;q=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028700"/>
            <a:ext cx="4635500" cy="58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630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600" b="1" dirty="0" smtClean="0"/>
              <a:t>Pélargonium zonale «</a:t>
            </a:r>
            <a:r>
              <a:rPr lang="fr-FR" sz="4600" b="1" dirty="0"/>
              <a:t> </a:t>
            </a:r>
            <a:r>
              <a:rPr lang="fr-FR" sz="4600" b="1" dirty="0" smtClean="0"/>
              <a:t>Shocking Pink »</a:t>
            </a:r>
            <a:endParaRPr lang="fr-FR" sz="46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37702"/>
            <a:ext cx="75565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zonale (feuilles « zonées »), facile à cultiver. Plante annuelle. Floraison abondante de couleur rose </a:t>
            </a:r>
            <a:r>
              <a:rPr lang="fr-FR" b="1" dirty="0" err="1" smtClean="0">
                <a:solidFill>
                  <a:schemeClr val="accent6"/>
                </a:solidFill>
              </a:rPr>
              <a:t>fonçée</a:t>
            </a:r>
            <a:r>
              <a:rPr lang="fr-FR" b="1" dirty="0" smtClean="0">
                <a:solidFill>
                  <a:schemeClr val="accent6"/>
                </a:solidFill>
              </a:rPr>
              <a:t>, du printemps 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35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Se plante en jardinière, bac, pot, suspension.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Géranium (Pélargonium) Zonale Quality Shocking Pin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r="12222"/>
          <a:stretch/>
        </p:blipFill>
        <p:spPr bwMode="auto">
          <a:xfrm>
            <a:off x="7557496" y="1028701"/>
            <a:ext cx="4558304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9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Begonia </a:t>
            </a:r>
            <a:r>
              <a:rPr lang="en-US" sz="4800" b="1" dirty="0" err="1" smtClean="0"/>
              <a:t>Tuberosa</a:t>
            </a:r>
            <a:r>
              <a:rPr lang="en-US" sz="4800" b="1" dirty="0" smtClean="0"/>
              <a:t> </a:t>
            </a:r>
            <a:r>
              <a:rPr lang="fr-FR" sz="4800" b="1" dirty="0" smtClean="0"/>
              <a:t>«</a:t>
            </a:r>
            <a:r>
              <a:rPr lang="fr-FR" sz="4800" b="1" dirty="0" err="1" smtClean="0"/>
              <a:t>Red</a:t>
            </a:r>
            <a:r>
              <a:rPr lang="fr-FR" sz="4800" b="1" dirty="0" smtClean="0"/>
              <a:t> and Yellow»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551" y="1213235"/>
            <a:ext cx="6197600" cy="3387718"/>
          </a:xfrm>
        </p:spPr>
        <p:txBody>
          <a:bodyPr>
            <a:normAutofit fontScale="925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Bégonia au port droit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cultivée en annuelle. Couleur pastel orangée apaisante. Fleurissement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25 - 30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ombre,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soleil. Se plante en extérieur ou intérieur, en pleine terre, en pot, en jardinière</a:t>
            </a:r>
            <a:r>
              <a:rPr lang="fr-FR" b="1" dirty="0">
                <a:solidFill>
                  <a:schemeClr val="accent6"/>
                </a:solidFill>
              </a:rPr>
              <a:t>. Variété moyennement rustique (-5°C). </a:t>
            </a:r>
            <a:endParaRPr lang="fr-FR" b="1" dirty="0" smtClean="0">
              <a:solidFill>
                <a:schemeClr val="accent6"/>
              </a:solidFill>
            </a:endParaRP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</a:t>
            </a:r>
            <a:r>
              <a:rPr lang="fr-FR" b="1" dirty="0" smtClean="0">
                <a:solidFill>
                  <a:schemeClr val="accent6"/>
                </a:solidFill>
              </a:rPr>
              <a:t>favoriser la floraison. </a:t>
            </a:r>
            <a:endParaRPr lang="fr-FR" b="1" dirty="0">
              <a:solidFill>
                <a:schemeClr val="accent6"/>
              </a:solidFill>
            </a:endParaRPr>
          </a:p>
          <a:p>
            <a:endParaRPr lang="fr-FR" b="1" dirty="0" smtClean="0">
              <a:solidFill>
                <a:schemeClr val="accent6"/>
              </a:solidFill>
            </a:endParaRP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43" y="4593103"/>
            <a:ext cx="1044972" cy="104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394171" y="5638076"/>
            <a:ext cx="1311422" cy="78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egonia tuberosa Chameleon Red 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717199" y="5587953"/>
            <a:ext cx="935562" cy="9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428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Pélargonium zonale «Victor </a:t>
            </a:r>
            <a:r>
              <a:rPr lang="fr-FR" sz="4800" b="1" dirty="0" err="1"/>
              <a:t>Dark</a:t>
            </a:r>
            <a:r>
              <a:rPr lang="fr-FR" sz="4800" b="1" dirty="0"/>
              <a:t> </a:t>
            </a:r>
            <a:r>
              <a:rPr lang="fr-FR" sz="4800" b="1" dirty="0" err="1"/>
              <a:t>Red</a:t>
            </a:r>
            <a:r>
              <a:rPr lang="fr-FR" sz="4800" b="1" dirty="0"/>
              <a:t> </a:t>
            </a:r>
            <a:r>
              <a:rPr lang="fr-FR" sz="4800" b="1" dirty="0" err="1"/>
              <a:t>Improved</a:t>
            </a:r>
            <a:r>
              <a:rPr lang="fr-FR" sz="4800" b="1" dirty="0" smtClean="0"/>
              <a:t>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37702"/>
            <a:ext cx="7556500" cy="3247063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Pélargonium zonale (feuilles « zonées »), facile à cultiver. Plante annuelle. Floraison abondante du printemps 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35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 de préférence. Bonne résistance à la sécheresse. Se plante en jardinière, bac, pot, suspension.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un fleurissement plus long. </a:t>
            </a:r>
          </a:p>
          <a:p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https://www.fleurs-et-jardin.be/1325-large_default/geranium-droit-victor-dark-red-improved-plante-annu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028700"/>
            <a:ext cx="46736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795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PETCHORA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Beautical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Cinnamon</a:t>
            </a:r>
            <a:r>
              <a:rPr lang="en-US" sz="4800" b="1" dirty="0" smtClean="0"/>
              <a:t>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796364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grandes fleurs de couleur cannelle. Variété au port compact. Très florifère.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30 - 40 cm ; Largeur : 40 - 45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massif, en bordure. Bonne résistance aux intempéries.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296" name="Picture 8" descr="176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r="7056"/>
          <a:stretch/>
        </p:blipFill>
        <p:spPr bwMode="auto">
          <a:xfrm>
            <a:off x="6796364" y="1004516"/>
            <a:ext cx="5395636" cy="45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495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PETCHORA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Beautical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Red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Marpple</a:t>
            </a:r>
            <a:r>
              <a:rPr lang="en-US" sz="4800" b="1" dirty="0" smtClean="0"/>
              <a:t>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796364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grandes fleurs de couleur rouge écarlate. Variété au port compact. Très florifère.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30 - 40 cm ; Largeur : 40 - 45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massif, en bordure. Bonne résistance aux intempéries.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4" name="Picture 2" descr="Petunia (Petchoa) Beautical Collection - JPark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743" y="1028699"/>
            <a:ext cx="5504257" cy="55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496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PETCHORA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Beautical</a:t>
            </a:r>
            <a:r>
              <a:rPr lang="fr-FR" sz="4800" b="1" dirty="0" smtClean="0"/>
              <a:t> Yellow Sun</a:t>
            </a:r>
            <a:r>
              <a:rPr lang="en-US" sz="4800" b="1" dirty="0" smtClean="0"/>
              <a:t>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652227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grandes fleurs de couleur jaune. Variété au port compact.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30 - 40 cm ; Largeur : 40 - 45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massif, en bordure. Bonne résistance aux intempéries.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12521" r="1"/>
          <a:stretch/>
        </p:blipFill>
        <p:spPr>
          <a:xfrm>
            <a:off x="6997148" y="1028699"/>
            <a:ext cx="5207479" cy="59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439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PETCHORA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Beautical</a:t>
            </a:r>
            <a:r>
              <a:rPr lang="fr-FR" sz="4800" b="1" dirty="0" smtClean="0"/>
              <a:t> Sunset Orange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652227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grandes fleurs de couleur orangée. Variété au port compact.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30 - 40 cm ; Largeur : 40 - 45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massif, en bordure. Bonne résistance aux intempéries.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362" name="Picture 2" descr="SuperCal® Premium Sunset Orange Petcho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3014"/>
          <a:stretch/>
        </p:blipFill>
        <p:spPr bwMode="auto">
          <a:xfrm>
            <a:off x="6767413" y="1028700"/>
            <a:ext cx="5424587" cy="584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351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PETCHORA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Beautical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Purple</a:t>
            </a:r>
            <a:r>
              <a:rPr lang="fr-FR" sz="4800" b="1" dirty="0" smtClean="0"/>
              <a:t> Dawn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652227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grandes fleurs de couleur violette. Variété au port compact.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30 - 40 cm ; Largeur : 40 - 45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massif, en bordure. Bonne résistance aux intempéries.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86" name="Picture 2" descr="Petchoa Beautical Purple Dawn - JPark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5"/>
          <a:stretch/>
        </p:blipFill>
        <p:spPr bwMode="auto">
          <a:xfrm>
            <a:off x="6776891" y="1028700"/>
            <a:ext cx="541510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228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PETCHORA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Beautical</a:t>
            </a:r>
            <a:r>
              <a:rPr lang="fr-FR" sz="4800" b="1" dirty="0" smtClean="0"/>
              <a:t> Bordeaux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652227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grandes fleurs de couleur rouge </a:t>
            </a:r>
            <a:r>
              <a:rPr lang="fr-FR" sz="2600" b="1" dirty="0" err="1" smtClean="0">
                <a:solidFill>
                  <a:schemeClr val="accent6"/>
                </a:solidFill>
              </a:rPr>
              <a:t>bordeau</a:t>
            </a:r>
            <a:r>
              <a:rPr lang="fr-FR" sz="2600" b="1" dirty="0" smtClean="0">
                <a:solidFill>
                  <a:schemeClr val="accent6"/>
                </a:solidFill>
              </a:rPr>
              <a:t>. Variété au port compact.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30 - 40 cm ; Largeur : 40 - 45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massif, en bordure. Bonne résistance aux intempéries.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410" name="Picture 2" descr="Shop Petchoa Beautical Bordeaux | J. Parker'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40" y="1028699"/>
            <a:ext cx="5597387" cy="55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481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PETUNIA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Indian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summer</a:t>
            </a:r>
            <a:r>
              <a:rPr lang="fr-FR" sz="4800" b="1" dirty="0" smtClean="0"/>
              <a:t>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652227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grandes fleurs de couleur multicolore : jaune puis orange-cuivré pour finir sur un rose-orangé. Port retombant. Fleurissement de juin à octobre. </a:t>
            </a:r>
            <a:r>
              <a:rPr lang="fr-FR" sz="2600" b="1" dirty="0">
                <a:solidFill>
                  <a:schemeClr val="accent6"/>
                </a:solidFill>
              </a:rPr>
              <a:t>Facilité de culture. </a:t>
            </a:r>
            <a:endParaRPr lang="fr-FR" sz="2600" b="1" dirty="0" smtClean="0">
              <a:solidFill>
                <a:schemeClr val="accent6"/>
              </a:solidFill>
            </a:endParaRP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30 - 40 cm ; Largeur : 100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PETUNIA CASCADIAS® INDIAN SUM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13" y="1028700"/>
            <a:ext cx="544705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1212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PETUNIA </a:t>
            </a:r>
            <a:r>
              <a:rPr lang="fr-FR" sz="4800" b="1" dirty="0" smtClean="0"/>
              <a:t>« Ray Black»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grandes fleurs en trompette de couleur noire, aux reflets soyeux. Port touffu. Fleurissement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30 - 40 cm ; Largeur : 50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https://www.promessedefleurs.com/media/catalog/product/cache/267b0f64c5ebd5d96d2f2c3d93807d49/P/e/Petunia-Nerolina-Petunia-hybride-noir-intense-80392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27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369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PETUNIA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Splash</a:t>
            </a:r>
            <a:r>
              <a:rPr lang="fr-FR" sz="4800" b="1" dirty="0" smtClean="0"/>
              <a:t> dance </a:t>
            </a:r>
            <a:r>
              <a:rPr lang="fr-FR" sz="4800" b="1" dirty="0" err="1" smtClean="0"/>
              <a:t>Bolero</a:t>
            </a:r>
            <a:r>
              <a:rPr lang="fr-FR" sz="4800" b="1" dirty="0" smtClean="0"/>
              <a:t> Blue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 motif unique et original : un fond bleu nuit tacheté de blanc. Port semi-retombant. Fleurissement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25 - 30 cm ; Largeur : 55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 descr="Petunia Splash Dance Bolero Blue℗ - Beekenkamp Pl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743" y="1098018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9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Begonia </a:t>
            </a:r>
            <a:r>
              <a:rPr lang="en-US" sz="4800" b="1" dirty="0" err="1" smtClean="0"/>
              <a:t>Tuberosa</a:t>
            </a:r>
            <a:r>
              <a:rPr lang="en-US" sz="4800" b="1" dirty="0" smtClean="0"/>
              <a:t> </a:t>
            </a:r>
            <a:r>
              <a:rPr lang="fr-FR" sz="4800" b="1" dirty="0" smtClean="0"/>
              <a:t>«Cream Rose»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551" y="1213235"/>
            <a:ext cx="6197600" cy="3387718"/>
          </a:xfrm>
        </p:spPr>
        <p:txBody>
          <a:bodyPr>
            <a:normAutofit fontScale="925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Bégonia au port droit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cultivée en annuelle. Couleur pastel rose apaisante. Fleurissement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25 - 30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ombre,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soleil. Se plante en extérieur ou intérieur, en pleine terre, en pot, en jardinière</a:t>
            </a:r>
            <a:r>
              <a:rPr lang="fr-FR" b="1" dirty="0">
                <a:solidFill>
                  <a:schemeClr val="accent6"/>
                </a:solidFill>
              </a:rPr>
              <a:t>. Variété moyennement rustique (-5°C). </a:t>
            </a:r>
            <a:endParaRPr lang="fr-FR" b="1" dirty="0" smtClean="0">
              <a:solidFill>
                <a:schemeClr val="accent6"/>
              </a:solidFill>
            </a:endParaRPr>
          </a:p>
          <a:p>
            <a:r>
              <a:rPr lang="fr-FR" b="1" dirty="0" smtClean="0">
                <a:solidFill>
                  <a:schemeClr val="accent6"/>
                </a:solidFill>
              </a:rPr>
              <a:t>Conseil </a:t>
            </a:r>
            <a:r>
              <a:rPr lang="fr-FR" b="1" dirty="0">
                <a:solidFill>
                  <a:schemeClr val="accent6"/>
                </a:solidFill>
              </a:rPr>
              <a:t>technique : Enlever régulièrement les fleurs fanées pour </a:t>
            </a:r>
            <a:r>
              <a:rPr lang="fr-FR" b="1" dirty="0" smtClean="0">
                <a:solidFill>
                  <a:schemeClr val="accent6"/>
                </a:solidFill>
              </a:rPr>
              <a:t>favoriser la floraison. </a:t>
            </a:r>
            <a:endParaRPr lang="fr-FR" b="1" dirty="0">
              <a:solidFill>
                <a:schemeClr val="accent6"/>
              </a:solidFill>
            </a:endParaRPr>
          </a:p>
          <a:p>
            <a:endParaRPr lang="fr-FR" b="1" dirty="0" smtClean="0">
              <a:solidFill>
                <a:schemeClr val="accent6"/>
              </a:solidFill>
            </a:endParaRP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2" y="4437690"/>
            <a:ext cx="1070372" cy="10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334115" y="5647834"/>
            <a:ext cx="1370889" cy="8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cheter Begonia Tubereux Cameleon Cream Rose pas c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649797" y="5436461"/>
            <a:ext cx="1100735" cy="110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611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PETUNIA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Superpetunia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Chocolina</a:t>
            </a:r>
            <a:r>
              <a:rPr lang="fr-FR" sz="4800" b="1" dirty="0" smtClean="0"/>
              <a:t>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55986" y="5191498"/>
            <a:ext cx="1332776" cy="13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nombreuses fleurs de couleur pourpre - brune. Port dense, buissonnant, retombant et très florifère. Fleurissement de juin à octobre. Facile à cultiver peu importe le climat.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25 - 30 cm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de préférence. Se plante en suspension, en grand pot, en jardinière, en massif. Très bonne résistance aux intempéries.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Petunia Chocolina - Mini-pétu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2919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PETUNIA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Surfinia</a:t>
            </a:r>
            <a:r>
              <a:rPr lang="fr-FR" sz="4800" b="1" dirty="0" smtClean="0"/>
              <a:t> Snow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55986" y="5191498"/>
            <a:ext cx="1332776" cy="13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nombreuses fleurs de couleur blanche. Port dense, buissonnant, retombant et très florifère. Fleurissement continu de juin à octobre. Peu d’entretien nécessaire.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25 - 30 cm ; Largeur : 60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de préférence. Se plante en suspension, en grand pot, en jardinière, en massif.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2" name="Picture 2" descr="Petunia 'Trailing Surfinia White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27" y="1028700"/>
            <a:ext cx="5816673" cy="581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5099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PETUNIA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Surfinia</a:t>
            </a:r>
            <a:r>
              <a:rPr lang="fr-FR" sz="4800" b="1" dirty="0" smtClean="0"/>
              <a:t> Giant Blue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55986" y="5191498"/>
            <a:ext cx="1332776" cy="13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Pétunia aux nombreuses fleurs de couleur bleu-violacé. Port dense, buissonnant, retombant et très florifère. Fleurissement continu de juin à octobre. Peu d’entretien nécessaire.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25 - 30 cm ; Largeur : 60 – 80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de préférence. Se plante en suspension, en grand pot, en jardinière, en massif. Bonne résistance aux intempéries.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506" name="Picture 2" descr="Surfinia ® Giant Blue Sunsurfgigabu - Surfinias, million bells et verveines  Meilland Richard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27" y="1036143"/>
            <a:ext cx="5813424" cy="581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345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PETUNIA </a:t>
            </a:r>
            <a:r>
              <a:rPr lang="fr-FR" sz="4800" b="1" dirty="0" smtClean="0"/>
              <a:t>« Daddy mix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14319" y="4465662"/>
            <a:ext cx="1825710" cy="18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197999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Pétunia aux nombreuses fleurs de couleur veiné rose-bleu-violacé. Fleurissement important continu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25 - 35 cm ; Largeur : 25 –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de préférence. Se plante en suspension, en grand pot, en jardinière, en massif. Variété semi-rustique.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2" name="Picture 2" descr="Petunia Daddy® Mi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27" y="1028699"/>
            <a:ext cx="5816673" cy="58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/>
              <a:t>PHLOX «</a:t>
            </a:r>
            <a:r>
              <a:rPr lang="fr-FR" b="1" dirty="0"/>
              <a:t> </a:t>
            </a:r>
            <a:r>
              <a:rPr lang="fr-FR" b="1" dirty="0" smtClean="0"/>
              <a:t>Candy </a:t>
            </a:r>
            <a:r>
              <a:rPr lang="fr-FR" b="1" dirty="0" err="1" smtClean="0"/>
              <a:t>stripes</a:t>
            </a:r>
            <a:r>
              <a:rPr lang="fr-FR" b="1" dirty="0" smtClean="0"/>
              <a:t> 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5781"/>
            <a:ext cx="6362702" cy="3247063"/>
          </a:xfrm>
        </p:spPr>
        <p:txBody>
          <a:bodyPr>
            <a:noAutofit/>
          </a:bodyPr>
          <a:lstStyle/>
          <a:p>
            <a:r>
              <a:rPr lang="fr-FR" sz="2700" b="1" dirty="0" smtClean="0">
                <a:solidFill>
                  <a:schemeClr val="accent6"/>
                </a:solidFill>
              </a:rPr>
              <a:t>Bon couvre-sol. Coussin de fleurs de couleur rose bonbon entourées de blanc. Floraison d’avril à juin. 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10 cm ; Largeur : 50 cm</a:t>
            </a:r>
          </a:p>
          <a:p>
            <a:r>
              <a:rPr lang="fr-FR" sz="2700" b="1" dirty="0">
                <a:solidFill>
                  <a:schemeClr val="accent6"/>
                </a:solidFill>
              </a:rPr>
              <a:t>Exposition </a:t>
            </a:r>
            <a:r>
              <a:rPr lang="fr-FR" sz="2700" b="1" dirty="0" smtClean="0">
                <a:solidFill>
                  <a:schemeClr val="accent6"/>
                </a:solidFill>
              </a:rPr>
              <a:t>soleil. </a:t>
            </a:r>
            <a:r>
              <a:rPr lang="fr-FR" sz="2700" b="1" dirty="0">
                <a:solidFill>
                  <a:schemeClr val="accent6"/>
                </a:solidFill>
              </a:rPr>
              <a:t>Se plante en massif, en </a:t>
            </a:r>
            <a:r>
              <a:rPr lang="fr-FR" sz="2700" b="1" dirty="0" smtClean="0">
                <a:solidFill>
                  <a:schemeClr val="accent6"/>
                </a:solidFill>
              </a:rPr>
              <a:t>bordure, en talus, en rocaille, en potées fleuries.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00457" y="4498186"/>
            <a:ext cx="1890501" cy="18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 descr="Phlox mousse Candy Stripes - Phlox subu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8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/>
              <a:t>PHLOX «</a:t>
            </a:r>
            <a:r>
              <a:rPr lang="fr-FR" b="1" dirty="0"/>
              <a:t> </a:t>
            </a:r>
            <a:r>
              <a:rPr lang="fr-FR" b="1" dirty="0" err="1" smtClean="0"/>
              <a:t>Emerald</a:t>
            </a:r>
            <a:r>
              <a:rPr lang="fr-FR" b="1" dirty="0" smtClean="0"/>
              <a:t> </a:t>
            </a:r>
            <a:r>
              <a:rPr lang="fr-FR" b="1" dirty="0" err="1" smtClean="0"/>
              <a:t>Cushion</a:t>
            </a:r>
            <a:r>
              <a:rPr lang="fr-FR" b="1" dirty="0" smtClean="0"/>
              <a:t> 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5781"/>
            <a:ext cx="6362702" cy="3247063"/>
          </a:xfrm>
        </p:spPr>
        <p:txBody>
          <a:bodyPr>
            <a:noAutofit/>
          </a:bodyPr>
          <a:lstStyle/>
          <a:p>
            <a:r>
              <a:rPr lang="fr-FR" sz="2700" b="1" dirty="0" smtClean="0">
                <a:solidFill>
                  <a:schemeClr val="accent6"/>
                </a:solidFill>
              </a:rPr>
              <a:t>Bon couvre-sol. Coussin de fleurs étoilées de couleur bleu voire bleu-violacé. Floraison d’avril à juin. 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10 cm ; Largeur : 50 cm</a:t>
            </a:r>
          </a:p>
          <a:p>
            <a:r>
              <a:rPr lang="fr-FR" sz="2700" b="1" dirty="0">
                <a:solidFill>
                  <a:schemeClr val="accent6"/>
                </a:solidFill>
              </a:rPr>
              <a:t>Exposition </a:t>
            </a:r>
            <a:r>
              <a:rPr lang="fr-FR" sz="2700" b="1" dirty="0" smtClean="0">
                <a:solidFill>
                  <a:schemeClr val="accent6"/>
                </a:solidFill>
              </a:rPr>
              <a:t>soleil ou </a:t>
            </a:r>
            <a:r>
              <a:rPr lang="fr-FR" sz="27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700" b="1" dirty="0" smtClean="0">
                <a:solidFill>
                  <a:schemeClr val="accent6"/>
                </a:solidFill>
              </a:rPr>
              <a:t>. </a:t>
            </a:r>
            <a:r>
              <a:rPr lang="fr-FR" sz="2700" b="1" dirty="0">
                <a:solidFill>
                  <a:schemeClr val="accent6"/>
                </a:solidFill>
              </a:rPr>
              <a:t>Se plante en massif, en </a:t>
            </a:r>
            <a:r>
              <a:rPr lang="fr-FR" sz="2700" b="1" dirty="0" smtClean="0">
                <a:solidFill>
                  <a:schemeClr val="accent6"/>
                </a:solidFill>
              </a:rPr>
              <a:t>bordure, en talus, en rocaille, en potées fleuries.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2015" y="5320706"/>
            <a:ext cx="1212966" cy="12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Phlox subulata Emerald Cushion Blue - Phlox mousse bleu cl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2" y="1028700"/>
            <a:ext cx="5872721" cy="58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72" y="4269581"/>
            <a:ext cx="1104013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2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/>
              <a:t>PHLOX « Mc </a:t>
            </a:r>
            <a:r>
              <a:rPr lang="fr-FR" b="1" dirty="0" err="1" smtClean="0"/>
              <a:t>Daniel’s</a:t>
            </a:r>
            <a:r>
              <a:rPr lang="fr-FR" b="1" dirty="0" smtClean="0"/>
              <a:t> </a:t>
            </a:r>
            <a:r>
              <a:rPr lang="fr-FR" b="1" dirty="0" err="1" smtClean="0"/>
              <a:t>cushion</a:t>
            </a:r>
            <a:r>
              <a:rPr lang="fr-FR" b="1" dirty="0" smtClean="0"/>
              <a:t> 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5781"/>
            <a:ext cx="6362702" cy="3247063"/>
          </a:xfrm>
        </p:spPr>
        <p:txBody>
          <a:bodyPr>
            <a:noAutofit/>
          </a:bodyPr>
          <a:lstStyle/>
          <a:p>
            <a:r>
              <a:rPr lang="fr-FR" sz="2700" b="1" dirty="0" smtClean="0">
                <a:solidFill>
                  <a:schemeClr val="accent6"/>
                </a:solidFill>
              </a:rPr>
              <a:t>Bon couvre-sol. Coussin de fleurs étoilées de couleur rose vif. Floraison d’avril à juin. 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10 cm ; Largeur : 50 cm</a:t>
            </a:r>
          </a:p>
          <a:p>
            <a:r>
              <a:rPr lang="fr-FR" sz="2700" b="1" dirty="0">
                <a:solidFill>
                  <a:schemeClr val="accent6"/>
                </a:solidFill>
              </a:rPr>
              <a:t>Exposition </a:t>
            </a:r>
            <a:r>
              <a:rPr lang="fr-FR" sz="2700" b="1" dirty="0" smtClean="0">
                <a:solidFill>
                  <a:schemeClr val="accent6"/>
                </a:solidFill>
              </a:rPr>
              <a:t>soleil ou </a:t>
            </a:r>
            <a:r>
              <a:rPr lang="fr-FR" sz="27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700" b="1" dirty="0" smtClean="0">
                <a:solidFill>
                  <a:schemeClr val="accent6"/>
                </a:solidFill>
              </a:rPr>
              <a:t>. </a:t>
            </a:r>
            <a:r>
              <a:rPr lang="fr-FR" sz="2700" b="1" dirty="0">
                <a:solidFill>
                  <a:schemeClr val="accent6"/>
                </a:solidFill>
              </a:rPr>
              <a:t>Se plante en massif, en </a:t>
            </a:r>
            <a:r>
              <a:rPr lang="fr-FR" sz="2700" b="1" dirty="0" smtClean="0">
                <a:solidFill>
                  <a:schemeClr val="accent6"/>
                </a:solidFill>
              </a:rPr>
              <a:t>bordure, en talus, en rocaille, en potées fleuries.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17820" y="5216580"/>
            <a:ext cx="1357730" cy="135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7" y="3962400"/>
            <a:ext cx="1251233" cy="125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hlox subulata McDaniel's Cushion - Phlox mous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2" y="1028700"/>
            <a:ext cx="5850299" cy="585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2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POLYGONATUM « </a:t>
            </a:r>
            <a:r>
              <a:rPr lang="fr-FR" sz="4800" b="1" dirty="0" err="1" smtClean="0"/>
              <a:t>Multiflora</a:t>
            </a:r>
            <a:r>
              <a:rPr lang="fr-FR" sz="4800" b="1" dirty="0" smtClean="0"/>
              <a:t>» (Sceau de Salomon)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5781"/>
            <a:ext cx="6362702" cy="3247063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Egalement appelée « Sceau de Salomon ». Plante vivace à la floraison de couleur blanche. Floraison d’avril à juin.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40 - 60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ombre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</a:t>
            </a:r>
            <a:r>
              <a:rPr lang="fr-FR" b="1" dirty="0">
                <a:solidFill>
                  <a:schemeClr val="accent6"/>
                </a:solidFill>
              </a:rPr>
              <a:t>Se plante en massif, en </a:t>
            </a:r>
            <a:r>
              <a:rPr lang="fr-FR" b="1" dirty="0" smtClean="0">
                <a:solidFill>
                  <a:schemeClr val="accent6"/>
                </a:solidFill>
              </a:rPr>
              <a:t>bordure, en talus, en pied d’arbre. Plante rustique (-24°C).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Attention : les fruits de couleur noir ne sont pas comestibles.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5" y="4176824"/>
            <a:ext cx="1408783" cy="14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ceau de Salomon, Polygonatum multiflor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0" b="4686"/>
          <a:stretch/>
        </p:blipFill>
        <p:spPr bwMode="auto">
          <a:xfrm>
            <a:off x="6939350" y="1007298"/>
            <a:ext cx="5247860" cy="585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70092" y="5585608"/>
            <a:ext cx="1627092" cy="97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PORTULACA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Passaz</a:t>
            </a:r>
            <a:r>
              <a:rPr lang="fr-FR" sz="4800" b="1" dirty="0" smtClean="0"/>
              <a:t> White » (Pourpier annuel)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55986" y="5191498"/>
            <a:ext cx="1332776" cy="13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Pourpier annuel aux petites fleurs blanches au cœur jaune. Port semi-retombant et très florifère. Fleurissement continu de juin à septembre.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10 - 20 cm ; Largeur : 50 cm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de préférence. Se plante en suspension, en pot, en jardinière, en massif, en bordure, dans les rocailles. Très bonne résistance à la sécheresse.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338" name="Picture 2" descr="Portulaca Pazzaz White - Pourpier annu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0676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PORTULACA </a:t>
            </a:r>
            <a:r>
              <a:rPr lang="fr-FR" sz="4000" b="1" dirty="0" smtClean="0"/>
              <a:t>« Campino Twist White » (Pourpier annuel)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55986" y="5191498"/>
            <a:ext cx="1332776" cy="13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Pourpier annuel aux petites fleurs bicolores rose vif à rayures claires. Port touffu et très florifère. Fleurissement continu de juin à septembre.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15 - 25 cm ; Largeur : 40 cm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de préférence. Se plante en suspension, en pot, en jardinière, en massif, en bordure, dans les rocailles. Très bonne résistance à la sécheresse.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362" name="Picture 2" descr="Portulaca Campino Twist Pink - Pourpier annu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64" y="1173163"/>
            <a:ext cx="5399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BEGONIA </a:t>
            </a:r>
            <a:r>
              <a:rPr lang="fr-FR" sz="4400" b="1" dirty="0"/>
              <a:t>«</a:t>
            </a:r>
            <a:r>
              <a:rPr lang="fr-FR" sz="4400" b="1" dirty="0" err="1"/>
              <a:t>Sunbrero</a:t>
            </a:r>
            <a:r>
              <a:rPr lang="fr-FR" sz="4400" b="1" dirty="0"/>
              <a:t> </a:t>
            </a:r>
            <a:r>
              <a:rPr lang="fr-FR" sz="4400" b="1" dirty="0" err="1"/>
              <a:t>bicolour</a:t>
            </a:r>
            <a:r>
              <a:rPr lang="fr-FR" sz="4400" b="1" dirty="0"/>
              <a:t> </a:t>
            </a:r>
            <a:r>
              <a:rPr lang="fr-FR" sz="4400" b="1" dirty="0" err="1"/>
              <a:t>pink</a:t>
            </a:r>
            <a:r>
              <a:rPr lang="fr-FR" sz="4400" b="1" dirty="0"/>
              <a:t> white 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819900" cy="2671756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Variété </a:t>
            </a:r>
            <a:r>
              <a:rPr lang="fr-FR" b="1" dirty="0" smtClean="0">
                <a:solidFill>
                  <a:schemeClr val="accent6"/>
                </a:solidFill>
              </a:rPr>
              <a:t>vigoureuse, au port touffu et </a:t>
            </a:r>
            <a:r>
              <a:rPr lang="fr-FR" b="1" dirty="0">
                <a:solidFill>
                  <a:schemeClr val="accent6"/>
                </a:solidFill>
              </a:rPr>
              <a:t>très florifère. </a:t>
            </a:r>
            <a:r>
              <a:rPr lang="fr-FR" b="1" dirty="0" smtClean="0">
                <a:solidFill>
                  <a:schemeClr val="accent6"/>
                </a:solidFill>
              </a:rPr>
              <a:t>Bon renouvellement des fleurs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Se plante en balconnière, potée fleurie ou en massif. </a:t>
            </a:r>
            <a:r>
              <a:rPr lang="fr-FR" b="1" dirty="0">
                <a:solidFill>
                  <a:schemeClr val="accent6"/>
                </a:solidFill>
              </a:rPr>
              <a:t>Peu d’entretien et peu d’arrosage. </a:t>
            </a:r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460887" y="4926800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" y="4789594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9" y="4052584"/>
            <a:ext cx="1540294" cy="9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4" name="Picture 2" descr="Begonia hybr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287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3700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 smtClean="0"/>
              <a:t>PULMONAIRE « Diane </a:t>
            </a:r>
            <a:r>
              <a:rPr lang="fr-FR" sz="5400" b="1" dirty="0" err="1" smtClean="0"/>
              <a:t>Clare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5781"/>
            <a:ext cx="6600312" cy="3247063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Excellent couvre-sol. Plante vivace au feuillage argenté et aux fleurs d’un bleu profond. Floraison sur mars-avril.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ombre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</a:t>
            </a:r>
            <a:r>
              <a:rPr lang="fr-FR" b="1" dirty="0">
                <a:solidFill>
                  <a:schemeClr val="accent6"/>
                </a:solidFill>
              </a:rPr>
              <a:t>Se plante en massif, en </a:t>
            </a:r>
            <a:r>
              <a:rPr lang="fr-FR" b="1" dirty="0" smtClean="0">
                <a:solidFill>
                  <a:schemeClr val="accent6"/>
                </a:solidFill>
              </a:rPr>
              <a:t>bordure, en talus, en pied d’arbre. Plante rustique (-24°C).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5" y="4176824"/>
            <a:ext cx="1408783" cy="14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70092" y="5585608"/>
            <a:ext cx="1627092" cy="97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ulmonaire (Pulmonaria officinalis), herbe aux poumons : plantation, cul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r="30416"/>
          <a:stretch/>
        </p:blipFill>
        <p:spPr bwMode="auto">
          <a:xfrm>
            <a:off x="6604876" y="1028700"/>
            <a:ext cx="558256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1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RICIN </a:t>
            </a:r>
            <a:r>
              <a:rPr lang="fr-FR" sz="4000" b="1" dirty="0" smtClean="0"/>
              <a:t>« Rose clair »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92617" y="4714422"/>
            <a:ext cx="1761344" cy="176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89037"/>
            <a:ext cx="7445303" cy="3925570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Fruits épineux de couleur rose vif avec un joli </a:t>
            </a:r>
            <a:r>
              <a:rPr lang="fr-FR" sz="2800" b="1" dirty="0">
                <a:solidFill>
                  <a:schemeClr val="accent6"/>
                </a:solidFill>
              </a:rPr>
              <a:t>feuillage vert foncé </a:t>
            </a:r>
            <a:r>
              <a:rPr lang="fr-FR" sz="2800" b="1" dirty="0" smtClean="0">
                <a:solidFill>
                  <a:schemeClr val="accent6"/>
                </a:solidFill>
              </a:rPr>
              <a:t>et des </a:t>
            </a:r>
            <a:r>
              <a:rPr lang="fr-FR" sz="2800" b="1" dirty="0">
                <a:solidFill>
                  <a:schemeClr val="accent6"/>
                </a:solidFill>
              </a:rPr>
              <a:t>tiges </a:t>
            </a:r>
            <a:r>
              <a:rPr lang="fr-FR" sz="2800" b="1" dirty="0" smtClean="0">
                <a:solidFill>
                  <a:schemeClr val="accent6"/>
                </a:solidFill>
              </a:rPr>
              <a:t>rouges. </a:t>
            </a:r>
            <a:r>
              <a:rPr lang="fr-FR" sz="2800" b="1" dirty="0">
                <a:solidFill>
                  <a:schemeClr val="accent6"/>
                </a:solidFill>
              </a:rPr>
              <a:t>Croissance rapide. Fleurissement </a:t>
            </a:r>
            <a:r>
              <a:rPr lang="fr-FR" sz="2800" b="1" dirty="0" smtClean="0">
                <a:solidFill>
                  <a:schemeClr val="accent6"/>
                </a:solidFill>
              </a:rPr>
              <a:t>de juillet à octobre.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120 - 200 cm 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Se plante en massif ou dans de grands pots. Facile à cultiver. Plante gélive.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6" name="Picture 2" descr="Ricin Rose - Graines Baumau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r="9273"/>
          <a:stretch/>
        </p:blipFill>
        <p:spPr bwMode="auto">
          <a:xfrm>
            <a:off x="7445303" y="1028700"/>
            <a:ext cx="4746698" cy="584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198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ROSE D’INDE </a:t>
            </a:r>
            <a:r>
              <a:rPr lang="fr-FR" sz="4000" b="1" dirty="0" smtClean="0"/>
              <a:t>« </a:t>
            </a:r>
            <a:r>
              <a:rPr lang="fr-FR" sz="4000" b="1" dirty="0" err="1" smtClean="0"/>
              <a:t>Taishan</a:t>
            </a:r>
            <a:r>
              <a:rPr lang="fr-FR" sz="4000" b="1" dirty="0" smtClean="0"/>
              <a:t> orange »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92617" y="4714422"/>
            <a:ext cx="1761344" cy="176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52886"/>
            <a:ext cx="6759288" cy="3548837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Plante ramifiée au port compact avec de belles fleurs doubles en pompons. Fleurissement de juin à octobre.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30 cm ; Largeur : 30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Se plante en massif, en jardinière ou dans des potées fleuries. Utilisation possible dans des bouquets fleuries. Culture facile.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2" name="Picture 4" descr="ROSE D'INDE ORANGE - 0.3 G - GRAINES DE FL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89" y="1028700"/>
            <a:ext cx="5432712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213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ROSE D’INDE </a:t>
            </a:r>
            <a:r>
              <a:rPr lang="fr-FR" sz="4000" b="1" dirty="0" smtClean="0"/>
              <a:t>« </a:t>
            </a:r>
            <a:r>
              <a:rPr lang="fr-FR" sz="4000" b="1" dirty="0" err="1" smtClean="0"/>
              <a:t>Taishan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yellow</a:t>
            </a:r>
            <a:r>
              <a:rPr lang="fr-FR" sz="4000" b="1" dirty="0" smtClean="0"/>
              <a:t> »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92617" y="4714422"/>
            <a:ext cx="1761344" cy="176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52886"/>
            <a:ext cx="6361042" cy="3548837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Plante ramifiée au port compact avec de belles fleurs doubles en pompons. Fleurissement de juin à octobre.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30 cm ; Largeur : 30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Se plante en massif, en jardinière ou dans des potées fleuries. Utilisation possible dans des bouquets fleuries. Culture facile.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 descr="Graines de Tagètes Rose d'inde (tagetes erecta) par 300 grain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3" y="1028699"/>
            <a:ext cx="5830957" cy="58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864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ROSE D’INDE </a:t>
            </a:r>
            <a:r>
              <a:rPr lang="fr-FR" sz="4000" b="1" dirty="0" smtClean="0"/>
              <a:t>« </a:t>
            </a:r>
            <a:r>
              <a:rPr lang="fr-FR" sz="4000" b="1" dirty="0" err="1" smtClean="0"/>
              <a:t>WhiteGold</a:t>
            </a:r>
            <a:r>
              <a:rPr lang="fr-FR" sz="4000" b="1" dirty="0" smtClean="0"/>
              <a:t> » (vanille)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07335" y="4898951"/>
            <a:ext cx="1761344" cy="176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361042" cy="3842188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Plante ramifiée au port compact avec de belles fleurs doubles en pompons de couleur blanc crème. Fleurissement de juin à octobre.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30 - 40 cm ; Largeur : 30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Se plante en massif, en jardinière ou dans des potées fleuries. Utilisation possible dans des bouquets fleuries. Culture facile.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Rose d'Inde crème Vanilla F1 | Fleurs annuelles - Meilland Richard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3" y="1028699"/>
            <a:ext cx="5830957" cy="58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006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ROSE TREMIERE </a:t>
            </a:r>
            <a:r>
              <a:rPr lang="fr-FR" sz="4000" b="1" dirty="0" smtClean="0"/>
              <a:t>« </a:t>
            </a:r>
            <a:r>
              <a:rPr lang="fr-FR" sz="4000" b="1" dirty="0" err="1" smtClean="0"/>
              <a:t>Springcel</a:t>
            </a:r>
            <a:r>
              <a:rPr lang="fr-FR" sz="4000" b="1" dirty="0" smtClean="0"/>
              <a:t> mix »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7288" y="5576170"/>
            <a:ext cx="1152983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245799" cy="3116988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Plante ramifiée à la floraison prolongée. Port droit. Fleurs de couleur multicolore. Fleurissement de mai à octobre.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180 cm ; Largeur : 30 - 40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8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800" b="1" dirty="0" smtClean="0">
                <a:solidFill>
                  <a:schemeClr val="accent6"/>
                </a:solidFill>
              </a:rPr>
              <a:t>. Se plante en massif, en bordure. Culture facile.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43820"/>
            <a:ext cx="1104013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raines Alcea rosea MIX (Rose trémière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10956" r="9347" b="10087"/>
          <a:stretch/>
        </p:blipFill>
        <p:spPr bwMode="auto">
          <a:xfrm>
            <a:off x="6245799" y="1041605"/>
            <a:ext cx="5946201" cy="58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8419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 smtClean="0"/>
              <a:t>RUDBECKIA « </a:t>
            </a:r>
            <a:r>
              <a:rPr lang="fr-FR" sz="5400" b="1" dirty="0" err="1" smtClean="0"/>
              <a:t>Fulgida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Goldsturm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5781"/>
            <a:ext cx="6361044" cy="3247063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vivace mellifère. Grandes fleurs de couleur jaune à cœur noir de juillet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</a:t>
            </a:r>
            <a:r>
              <a:rPr lang="fr-FR" sz="2600" b="1" dirty="0">
                <a:solidFill>
                  <a:schemeClr val="accent6"/>
                </a:solidFill>
              </a:rPr>
              <a:t>6</a:t>
            </a:r>
            <a:r>
              <a:rPr lang="fr-FR" sz="2600" b="1" dirty="0" smtClean="0">
                <a:solidFill>
                  <a:schemeClr val="accent6"/>
                </a:solidFill>
              </a:rPr>
              <a:t>0 cm ; Largeur : 50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</a:t>
            </a:r>
            <a:r>
              <a:rPr lang="fr-FR" sz="2600" b="1" dirty="0">
                <a:solidFill>
                  <a:schemeClr val="accent6"/>
                </a:solidFill>
              </a:rPr>
              <a:t>Se plante en massif, en </a:t>
            </a:r>
            <a:r>
              <a:rPr lang="fr-FR" sz="2600" b="1" dirty="0" smtClean="0">
                <a:solidFill>
                  <a:schemeClr val="accent6"/>
                </a:solidFill>
              </a:rPr>
              <a:t>bordure, en talus. Utilisation possible en bouquets. Plante rustique            (-28°C). Peu d’entretien nécessaire.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5" y="4176824"/>
            <a:ext cx="1408783" cy="14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ubdeckia fulgida Goldstu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4" y="1028699"/>
            <a:ext cx="5851958" cy="58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8" descr="conception d'icône de soleil 9267657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815169" y="5498553"/>
            <a:ext cx="1316100" cy="13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4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RUDBECKIA </a:t>
            </a:r>
            <a:r>
              <a:rPr lang="fr-FR" sz="4000" b="1" dirty="0" smtClean="0"/>
              <a:t>« </a:t>
            </a:r>
            <a:r>
              <a:rPr lang="fr-FR" sz="4000" b="1" dirty="0" err="1" smtClean="0"/>
              <a:t>Hirta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autumn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colors</a:t>
            </a:r>
            <a:r>
              <a:rPr lang="fr-FR" sz="4000" b="1" dirty="0" smtClean="0"/>
              <a:t> »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7288" y="5576170"/>
            <a:ext cx="1152983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245799" cy="3375750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Grandes fleurs semblables à des marguerites larges de 12 cm de couleurs automnales. Plante compacte. Fleurissement de juillet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50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massif, en bordure ou en potées fleuries. Utilisation en bouquets possible. Culture facile. Très grande rusticité (-25°C). Se ressème à profusion.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43820"/>
            <a:ext cx="1104013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udbeckia annuel Autumn Colors - Rudbeckie en mélange de coloris, rouge bronze, orange cuivré, jaune et chocola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5" y="1028700"/>
            <a:ext cx="5830955" cy="58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453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RUDBECKIA </a:t>
            </a:r>
            <a:r>
              <a:rPr lang="fr-FR" sz="4000" b="1" dirty="0" smtClean="0"/>
              <a:t>« </a:t>
            </a:r>
            <a:r>
              <a:rPr lang="fr-FR" sz="4000" b="1" dirty="0" err="1" smtClean="0"/>
              <a:t>Hirta</a:t>
            </a:r>
            <a:r>
              <a:rPr lang="fr-FR" sz="4000" b="1" dirty="0" smtClean="0"/>
              <a:t> prairie </a:t>
            </a:r>
            <a:r>
              <a:rPr lang="fr-FR" sz="4000" b="1" dirty="0" err="1" smtClean="0"/>
              <a:t>sun</a:t>
            </a:r>
            <a:r>
              <a:rPr lang="fr-FR" sz="4000" b="1" dirty="0" smtClean="0"/>
              <a:t> » (jaune citron)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7288" y="5576170"/>
            <a:ext cx="1152983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245799" cy="3375750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Grandes fleurs semblables à des marguerites larges de 12 cm de couleur jaune citron à cœur vert. Port buissonnant. Fleurissement de juillet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</a:t>
            </a:r>
            <a:r>
              <a:rPr lang="fr-FR" b="1" dirty="0">
                <a:solidFill>
                  <a:schemeClr val="accent6"/>
                </a:solidFill>
              </a:rPr>
              <a:t>8</a:t>
            </a:r>
            <a:r>
              <a:rPr lang="fr-FR" b="1" dirty="0" smtClean="0">
                <a:solidFill>
                  <a:schemeClr val="accent6"/>
                </a:solidFill>
              </a:rPr>
              <a:t>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massif, en bordure ou en potées fleuries. Utilisation en bouquets possible. Culture facile</a:t>
            </a:r>
            <a:r>
              <a:rPr lang="fr-FR" b="1" smtClean="0">
                <a:solidFill>
                  <a:schemeClr val="accent6"/>
                </a:solidFill>
              </a:rPr>
              <a:t>. Se </a:t>
            </a:r>
            <a:r>
              <a:rPr lang="fr-FR" b="1" dirty="0" smtClean="0">
                <a:solidFill>
                  <a:schemeClr val="accent6"/>
                </a:solidFill>
              </a:rPr>
              <a:t>ressème à profusion.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43820"/>
            <a:ext cx="1104013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udbeckia Prairie Sun – Villiard Serres et jardi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0"/>
          <a:stretch/>
        </p:blipFill>
        <p:spPr bwMode="auto">
          <a:xfrm>
            <a:off x="6227282" y="1028700"/>
            <a:ext cx="5964718" cy="58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5304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SALVIA FARINACEA </a:t>
            </a:r>
            <a:r>
              <a:rPr lang="fr-FR" sz="4000" b="1" dirty="0" smtClean="0"/>
              <a:t>« Midi </a:t>
            </a:r>
            <a:r>
              <a:rPr lang="fr-FR" sz="4000" b="1" dirty="0" err="1" smtClean="0"/>
              <a:t>true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blue</a:t>
            </a:r>
            <a:r>
              <a:rPr lang="fr-FR" sz="4000" b="1" dirty="0" smtClean="0"/>
              <a:t> »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7288" y="5576170"/>
            <a:ext cx="1152983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811347" cy="3375750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Port buissonnant avec une fleur bleue à violet dépassant bien du feuillage. Fleurissement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massif, en bordure. Utilisation en bouquets possible.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technique : Enlever les fleurs au fur et à mesure pour avoir un fleurissement toute la saison.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43820"/>
            <a:ext cx="1104013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uge Midi Fleurissement des villes Jardins / Balcons / Terrasses - Voltz  Horticul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306" y="1028700"/>
            <a:ext cx="5128694" cy="58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15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BEGONIA </a:t>
            </a:r>
            <a:r>
              <a:rPr lang="fr-FR" sz="4400" b="1" dirty="0"/>
              <a:t>« </a:t>
            </a:r>
            <a:r>
              <a:rPr lang="en-US" sz="4400" b="1" dirty="0" err="1" smtClean="0"/>
              <a:t>Summerwings</a:t>
            </a:r>
            <a:r>
              <a:rPr lang="en-US" sz="4400" b="1" dirty="0" smtClean="0"/>
              <a:t> white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925" y="1257647"/>
            <a:ext cx="8204200" cy="313216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robuste, peu exigeante et très florifère. Port semi-retombant, très ramifié. Croissance rapide. Fleurissement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Se plante en suspension, balconnière, grand pot ou en massif. </a:t>
            </a:r>
            <a:r>
              <a:rPr lang="fr-FR" b="1" dirty="0">
                <a:solidFill>
                  <a:schemeClr val="accent6"/>
                </a:solidFill>
              </a:rPr>
              <a:t>Ne supporte pas les gelées.</a:t>
            </a:r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460887" y="4926800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" y="4789594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9" y="4052584"/>
            <a:ext cx="1540294" cy="9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338" name="Picture 2" descr="https://www.jardindupicvert.com/media/catalog/product/customerimg/b/e/begonia-retombant-summerwings-white-elegance-PC-de-baglion-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10619" r="26446" b="14083"/>
          <a:stretch/>
        </p:blipFill>
        <p:spPr bwMode="auto">
          <a:xfrm>
            <a:off x="8458200" y="1028699"/>
            <a:ext cx="3733800" cy="58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4089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SAUGE </a:t>
            </a:r>
            <a:r>
              <a:rPr lang="en-US" sz="5400" b="1" dirty="0" err="1" smtClean="0"/>
              <a:t>Nemorosa</a:t>
            </a:r>
            <a:r>
              <a:rPr lang="en-US" sz="5400" b="1" dirty="0" smtClean="0"/>
              <a:t>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Salute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blue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7288" y="5576170"/>
            <a:ext cx="1152983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7620000" cy="3375750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Port compact avec une généreuse floraison de couleur bleu sur de longs épis. Fleurissement de juin à septembre.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</a:t>
            </a:r>
            <a:r>
              <a:rPr lang="fr-FR" sz="2800" b="1" dirty="0">
                <a:solidFill>
                  <a:schemeClr val="accent6"/>
                </a:solidFill>
              </a:rPr>
              <a:t>4</a:t>
            </a:r>
            <a:r>
              <a:rPr lang="fr-FR" sz="2800" b="1" dirty="0" smtClean="0">
                <a:solidFill>
                  <a:schemeClr val="accent6"/>
                </a:solidFill>
              </a:rPr>
              <a:t>0 cm ; Largeur : </a:t>
            </a:r>
            <a:r>
              <a:rPr lang="fr-FR" sz="2800" b="1" dirty="0">
                <a:solidFill>
                  <a:schemeClr val="accent6"/>
                </a:solidFill>
              </a:rPr>
              <a:t>4</a:t>
            </a:r>
            <a:r>
              <a:rPr lang="fr-FR" sz="2800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8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800" b="1" dirty="0" smtClean="0">
                <a:solidFill>
                  <a:schemeClr val="accent6"/>
                </a:solidFill>
              </a:rPr>
              <a:t>. Se plante en massif, en bordure, en rocaille, en bac. Attire les pollinisateurs. Plante rustique (-15°C) et très résistante aux différentes conditions climatiques.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43820"/>
            <a:ext cx="1104013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auge nemorosa 'Blue Bouquetta' - Salvia nemorosa 'Blue Bouquetta' - Le  Jardin du Pic V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54" y="1028700"/>
            <a:ext cx="4408646" cy="58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632438" y="5571544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61921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SAUGE </a:t>
            </a:r>
            <a:r>
              <a:rPr lang="en-US" sz="5400" b="1" dirty="0" err="1" smtClean="0"/>
              <a:t>Officinalis</a:t>
            </a:r>
            <a:r>
              <a:rPr lang="en-US" sz="5400" b="1" dirty="0" smtClean="0"/>
              <a:t>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Berggarten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variegated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86729" y="4743813"/>
            <a:ext cx="1900708" cy="19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706737" cy="3375750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Plante aromatique, utilisable en infusion. Port compact avec un feuillage persistant de couleur vert panaché de blanc crème. Fleurissement de mai à juin.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</a:t>
            </a:r>
            <a:r>
              <a:rPr lang="fr-FR" sz="2800" b="1" dirty="0">
                <a:solidFill>
                  <a:schemeClr val="accent6"/>
                </a:solidFill>
              </a:rPr>
              <a:t>4</a:t>
            </a:r>
            <a:r>
              <a:rPr lang="fr-FR" sz="2800" b="1" dirty="0" smtClean="0">
                <a:solidFill>
                  <a:schemeClr val="accent6"/>
                </a:solidFill>
              </a:rPr>
              <a:t>0 cm ; Largeur : 50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Se plante en massif, en bordure, en bac, au potager. Plante rustique (-15°C).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0" name="Picture 2" descr="Garden Sage 'Berggarten Variegata'. Salvia officinalis. | Plants, Salvia,  Edible plan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28319"/>
          <a:stretch/>
        </p:blipFill>
        <p:spPr bwMode="auto">
          <a:xfrm>
            <a:off x="6768531" y="1028700"/>
            <a:ext cx="5423469" cy="61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059927" y="5572520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19016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/>
              <a:t>SAUGE PATENS </a:t>
            </a:r>
            <a:r>
              <a:rPr lang="fr-FR" sz="4000" b="1" dirty="0" smtClean="0"/>
              <a:t>« Patio </a:t>
            </a:r>
            <a:r>
              <a:rPr lang="fr-FR" sz="4000" b="1" dirty="0" err="1" smtClean="0"/>
              <a:t>deep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blue</a:t>
            </a:r>
            <a:r>
              <a:rPr lang="fr-FR" sz="4000" b="1" dirty="0" smtClean="0"/>
              <a:t> »</a:t>
            </a:r>
            <a:endParaRPr lang="fr-FR" sz="40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7287" y="5342905"/>
            <a:ext cx="1152983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0586" y="1579232"/>
            <a:ext cx="5940967" cy="2613750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compacte, bien ramifiée. Fleurissement avec des fleurs d’une couleur bleue intense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30 - 35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massif, en bordure, en bac. Vivace gélive.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72" y="4269581"/>
            <a:ext cx="1104013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aes Bloemzaden nv | Salvia patens Patio Deep 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39" y="1028699"/>
            <a:ext cx="5809861" cy="580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6206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SAXIFRAGA </a:t>
            </a:r>
            <a:r>
              <a:rPr lang="fr-FR" sz="5400" b="1" dirty="0" smtClean="0"/>
              <a:t>« Peter Pan </a:t>
            </a:r>
            <a:r>
              <a:rPr lang="fr-FR" sz="5400" b="1" dirty="0" err="1" smtClean="0"/>
              <a:t>Red</a:t>
            </a:r>
            <a:r>
              <a:rPr lang="fr-FR" sz="5400" b="1" dirty="0" smtClean="0"/>
              <a:t> » (Perce-pierre)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11020" y="5421858"/>
            <a:ext cx="1248119" cy="124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334475" cy="3375750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Petit coussin persistant semblable à de la mousse. Floraison de multiples fleurs de couleur rouge à cœur jaune. Fleurissement de mai à août.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</a:t>
            </a:r>
            <a:r>
              <a:rPr lang="fr-FR" sz="2800" b="1" dirty="0">
                <a:solidFill>
                  <a:schemeClr val="accent6"/>
                </a:solidFill>
              </a:rPr>
              <a:t>5</a:t>
            </a:r>
            <a:r>
              <a:rPr lang="fr-FR" sz="2800" b="1" dirty="0" smtClean="0">
                <a:solidFill>
                  <a:schemeClr val="accent6"/>
                </a:solidFill>
              </a:rPr>
              <a:t> cm ; Largeur : </a:t>
            </a:r>
            <a:r>
              <a:rPr lang="fr-FR" sz="2800" b="1" dirty="0">
                <a:solidFill>
                  <a:schemeClr val="accent6"/>
                </a:solidFill>
              </a:rPr>
              <a:t>2</a:t>
            </a:r>
            <a:r>
              <a:rPr lang="fr-FR" sz="2800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8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800" b="1" dirty="0" smtClean="0">
                <a:solidFill>
                  <a:schemeClr val="accent6"/>
                </a:solidFill>
              </a:rPr>
              <a:t>. Se plante en massif, en bordure, en rocaille, en bac. Plante rustique (-20°C).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8" y="4393740"/>
            <a:ext cx="1104013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axifraga arendsii 'Peter Pan' | Erica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80" y="1028700"/>
            <a:ext cx="5827320" cy="582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5457764" y="5572520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3006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SCAEVOLA </a:t>
            </a:r>
            <a:r>
              <a:rPr lang="fr-FR" sz="4800" b="1" dirty="0" smtClean="0"/>
              <a:t>« White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01584" y="5663630"/>
            <a:ext cx="1015454" cy="10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Appelée «  Fleur éventail de fée ». Plante annuelle de croissance rapide, au port touffu. Idéal pour les potées fleuries. Fleurissement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40 cm ; Largeur : 45 - 60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grand pot, en jardinière, en massif. </a:t>
            </a:r>
            <a:r>
              <a:rPr lang="fr-FR" sz="2600" b="1" dirty="0">
                <a:solidFill>
                  <a:schemeClr val="accent6"/>
                </a:solidFill>
              </a:rPr>
              <a:t>B</a:t>
            </a:r>
            <a:r>
              <a:rPr lang="fr-FR" sz="2600" b="1" dirty="0" smtClean="0">
                <a:solidFill>
                  <a:schemeClr val="accent6"/>
                </a:solidFill>
              </a:rPr>
              <a:t>onne résistance à la sécheresse.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aevola aemula Surdiva White Imp | Lucas Greenhous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r="14609"/>
          <a:stretch/>
        </p:blipFill>
        <p:spPr bwMode="auto">
          <a:xfrm>
            <a:off x="6319197" y="1028700"/>
            <a:ext cx="5872803" cy="49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93920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SEDUM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Lydium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glaucum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80681" y="4549616"/>
            <a:ext cx="1828159" cy="18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334475" cy="3375750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6"/>
                </a:solidFill>
              </a:rPr>
              <a:t>V</a:t>
            </a:r>
            <a:r>
              <a:rPr lang="fr-FR" sz="2800" b="1" dirty="0" smtClean="0">
                <a:solidFill>
                  <a:schemeClr val="accent6"/>
                </a:solidFill>
              </a:rPr>
              <a:t>ivace </a:t>
            </a:r>
            <a:r>
              <a:rPr lang="fr-FR" sz="2800" b="1" dirty="0" err="1" smtClean="0">
                <a:solidFill>
                  <a:schemeClr val="accent6"/>
                </a:solidFill>
              </a:rPr>
              <a:t>tapissante</a:t>
            </a:r>
            <a:r>
              <a:rPr lang="fr-FR" sz="2800" b="1" dirty="0" smtClean="0">
                <a:solidFill>
                  <a:schemeClr val="accent6"/>
                </a:solidFill>
              </a:rPr>
              <a:t>. Petites feuilles charnues de couleur vert-gris se teintant de mauve en été.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</a:t>
            </a:r>
            <a:r>
              <a:rPr lang="fr-FR" sz="2800" b="1" dirty="0">
                <a:solidFill>
                  <a:schemeClr val="accent6"/>
                </a:solidFill>
              </a:rPr>
              <a:t>5</a:t>
            </a:r>
            <a:r>
              <a:rPr lang="fr-FR" sz="2800" b="1" dirty="0" smtClean="0">
                <a:solidFill>
                  <a:schemeClr val="accent6"/>
                </a:solidFill>
              </a:rPr>
              <a:t> cm ; Largeur : 40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Se plante en jardinière, en rocaille, en bac. Plante rustique (-28°C).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218" name="Picture 2" descr="Plantes Vivaces SEDUM hispanicum (lydium 'Glaucum') - Sédum - Orpin  d'Espagne en vente - Pépinière Le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5457764" y="5572520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57686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SEDUM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Spectabilis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80681" y="4549616"/>
            <a:ext cx="1828159" cy="18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7202452" cy="3375750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6"/>
                </a:solidFill>
              </a:rPr>
              <a:t>V</a:t>
            </a:r>
            <a:r>
              <a:rPr lang="fr-FR" sz="2800" b="1" dirty="0" smtClean="0">
                <a:solidFill>
                  <a:schemeClr val="accent6"/>
                </a:solidFill>
              </a:rPr>
              <a:t>ivace aux fleurs de couleur rose framboise. Fleurissement à la fin de l’été.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50 cm ; Largeur : 40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Se plante en massif, en talus ou en potées fleuries. Utilisation possible en bouquets frais ou sec. Attire les pollinisateurs. Plante rustique (-20°C). Plante facile à cultiver.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2" name="Picture 2" descr="Sedum spectabile - Orpin d'automne - Sedum spectabi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" b="7998"/>
          <a:stretch/>
        </p:blipFill>
        <p:spPr bwMode="auto">
          <a:xfrm>
            <a:off x="7195814" y="1028700"/>
            <a:ext cx="4996186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215522" y="5579127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9178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SEDUM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Spectabilis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variegata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80681" y="4549616"/>
            <a:ext cx="1828159" cy="18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8070"/>
            <a:ext cx="6468301" cy="3375750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6"/>
                </a:solidFill>
              </a:rPr>
              <a:t>V</a:t>
            </a:r>
            <a:r>
              <a:rPr lang="fr-FR" sz="2800" b="1" dirty="0" smtClean="0">
                <a:solidFill>
                  <a:schemeClr val="accent6"/>
                </a:solidFill>
              </a:rPr>
              <a:t>ivace au feuillage jaune marginé de vert. Floraison blanche. Fleurissement à la fin de l’été.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40 - 50 cm ; Largeur : 40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Se plante en massif, en talus ou en potées fleuries. Attire les pollinisateurs. Plante rustique     (-15°C).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66" name="Picture 2" descr="pepinieres Chombart - vivaces-en-conteneurs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/>
          <a:stretch/>
        </p:blipFill>
        <p:spPr bwMode="auto">
          <a:xfrm>
            <a:off x="6468301" y="1028700"/>
            <a:ext cx="5723697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 rot="241617">
            <a:off x="5868040" y="5263777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9171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SEMPERVIVUM </a:t>
            </a:r>
            <a:r>
              <a:rPr lang="fr-FR" sz="5400" b="1" dirty="0" smtClean="0"/>
              <a:t>« Hardy mix » (Joubarbe)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50683" y="5457218"/>
            <a:ext cx="1185085" cy="11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3819"/>
            <a:ext cx="6362700" cy="3375750"/>
          </a:xfrm>
        </p:spPr>
        <p:txBody>
          <a:bodyPr>
            <a:noAutofit/>
          </a:bodyPr>
          <a:lstStyle/>
          <a:p>
            <a:r>
              <a:rPr lang="fr-FR" sz="2500" b="1" dirty="0">
                <a:solidFill>
                  <a:schemeClr val="accent6"/>
                </a:solidFill>
              </a:rPr>
              <a:t>Vivace au feuillage persistant, vert franc aux pointes </a:t>
            </a:r>
            <a:r>
              <a:rPr lang="fr-FR" sz="2500" b="1" dirty="0" smtClean="0">
                <a:solidFill>
                  <a:schemeClr val="accent6"/>
                </a:solidFill>
              </a:rPr>
              <a:t>pourpre. </a:t>
            </a:r>
            <a:r>
              <a:rPr lang="fr-FR" sz="2500" b="1" dirty="0">
                <a:solidFill>
                  <a:schemeClr val="accent6"/>
                </a:solidFill>
              </a:rPr>
              <a:t>Fleurissement </a:t>
            </a:r>
            <a:r>
              <a:rPr lang="fr-FR" sz="2500" b="1" dirty="0" smtClean="0">
                <a:solidFill>
                  <a:schemeClr val="accent6"/>
                </a:solidFill>
              </a:rPr>
              <a:t>en </a:t>
            </a:r>
            <a:r>
              <a:rPr lang="fr-FR" sz="2500" b="1" dirty="0">
                <a:solidFill>
                  <a:schemeClr val="accent6"/>
                </a:solidFill>
              </a:rPr>
              <a:t>bouquets de fleurs étoilées </a:t>
            </a:r>
            <a:r>
              <a:rPr lang="fr-FR" sz="2500" b="1" dirty="0" smtClean="0">
                <a:solidFill>
                  <a:schemeClr val="accent6"/>
                </a:solidFill>
              </a:rPr>
              <a:t>pourpres de juin à août.</a:t>
            </a:r>
          </a:p>
          <a:p>
            <a:r>
              <a:rPr lang="fr-FR" sz="2500" b="1" dirty="0" smtClean="0">
                <a:solidFill>
                  <a:schemeClr val="accent6"/>
                </a:solidFill>
              </a:rPr>
              <a:t>Hauteur :  10 – 20 cm ; Largeur : </a:t>
            </a:r>
            <a:r>
              <a:rPr lang="fr-FR" sz="2500" b="1" dirty="0">
                <a:solidFill>
                  <a:schemeClr val="accent6"/>
                </a:solidFill>
              </a:rPr>
              <a:t>3</a:t>
            </a:r>
            <a:r>
              <a:rPr lang="fr-FR" sz="2500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sz="25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5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500" b="1" dirty="0" smtClean="0">
                <a:solidFill>
                  <a:schemeClr val="accent6"/>
                </a:solidFill>
              </a:rPr>
              <a:t>. Se plante en massif, en talus, en rocaille, ou en potées fleuries. Plante rustique (-15°C), très résistante aux différentes conditions climatiques.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290" name="Picture 2" descr="https://fleursfrederic.com/761-large_default/carex-howardii-phoenix-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 rot="241617">
            <a:off x="5868040" y="5263777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8" y="4439037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0777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STACHYS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Lanata</a:t>
            </a:r>
            <a:r>
              <a:rPr lang="fr-FR" sz="5400" b="1" dirty="0" smtClean="0"/>
              <a:t> » (Oreille d’ours) 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50683" y="5457218"/>
            <a:ext cx="1185085" cy="11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3819"/>
            <a:ext cx="6362700" cy="3375750"/>
          </a:xfrm>
        </p:spPr>
        <p:txBody>
          <a:bodyPr>
            <a:noAutofit/>
          </a:bodyPr>
          <a:lstStyle/>
          <a:p>
            <a:r>
              <a:rPr lang="fr-FR" sz="2700" b="1" dirty="0">
                <a:solidFill>
                  <a:schemeClr val="accent6"/>
                </a:solidFill>
              </a:rPr>
              <a:t>Vivace </a:t>
            </a:r>
            <a:r>
              <a:rPr lang="fr-FR" sz="2700" b="1" dirty="0" smtClean="0">
                <a:solidFill>
                  <a:schemeClr val="accent6"/>
                </a:solidFill>
              </a:rPr>
              <a:t>dense et </a:t>
            </a:r>
            <a:r>
              <a:rPr lang="fr-FR" sz="2700" b="1" dirty="0" err="1" smtClean="0">
                <a:solidFill>
                  <a:schemeClr val="accent6"/>
                </a:solidFill>
              </a:rPr>
              <a:t>tapissante</a:t>
            </a:r>
            <a:r>
              <a:rPr lang="fr-FR" sz="2700" b="1" dirty="0" smtClean="0">
                <a:solidFill>
                  <a:schemeClr val="accent6"/>
                </a:solidFill>
              </a:rPr>
              <a:t>. Grandes feuilles persistantes grises et laineuses. </a:t>
            </a:r>
            <a:r>
              <a:rPr lang="fr-FR" sz="2700" b="1" dirty="0">
                <a:solidFill>
                  <a:schemeClr val="accent6"/>
                </a:solidFill>
              </a:rPr>
              <a:t>F</a:t>
            </a:r>
            <a:r>
              <a:rPr lang="fr-FR" sz="2700" b="1" dirty="0" smtClean="0">
                <a:solidFill>
                  <a:schemeClr val="accent6"/>
                </a:solidFill>
              </a:rPr>
              <a:t>leurs roses violacées de juin à août.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</a:t>
            </a:r>
            <a:r>
              <a:rPr lang="fr-FR" sz="2700" b="1" dirty="0">
                <a:solidFill>
                  <a:schemeClr val="accent6"/>
                </a:solidFill>
              </a:rPr>
              <a:t>4</a:t>
            </a:r>
            <a:r>
              <a:rPr lang="fr-FR" sz="2700" b="1" dirty="0" smtClean="0">
                <a:solidFill>
                  <a:schemeClr val="accent6"/>
                </a:solidFill>
              </a:rPr>
              <a:t>0 cm ; Largeur : 50 cm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7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700" b="1" dirty="0" smtClean="0">
                <a:solidFill>
                  <a:schemeClr val="accent6"/>
                </a:solidFill>
              </a:rPr>
              <a:t>. Se plante en massif, en talus, en rocaille, ou en potées fleuries. Plante rustique (-20°C).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8" y="4312017"/>
            <a:ext cx="1115847" cy="111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tachys byzantina - Oreilles d'o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699"/>
            <a:ext cx="58293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 rot="241617">
            <a:off x="5868040" y="5263777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07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BEGONIA </a:t>
            </a:r>
            <a:r>
              <a:rPr lang="fr-FR" sz="4400" b="1" dirty="0"/>
              <a:t>« </a:t>
            </a:r>
            <a:r>
              <a:rPr lang="en-US" sz="4400" b="1" dirty="0" err="1" smtClean="0"/>
              <a:t>Bellecona</a:t>
            </a:r>
            <a:r>
              <a:rPr lang="en-US" sz="4400" b="1" dirty="0"/>
              <a:t> Rose 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7645400" cy="313216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semi </a:t>
            </a:r>
            <a:r>
              <a:rPr lang="fr-FR" b="1" dirty="0">
                <a:solidFill>
                  <a:schemeClr val="accent6"/>
                </a:solidFill>
              </a:rPr>
              <a:t>retombante de couleur </a:t>
            </a:r>
            <a:r>
              <a:rPr lang="fr-FR" b="1" dirty="0" smtClean="0">
                <a:solidFill>
                  <a:schemeClr val="accent6"/>
                </a:solidFill>
              </a:rPr>
              <a:t>rose foncé et </a:t>
            </a:r>
            <a:r>
              <a:rPr lang="fr-FR" b="1" dirty="0">
                <a:solidFill>
                  <a:schemeClr val="accent6"/>
                </a:solidFill>
              </a:rPr>
              <a:t>à grosses fleurs doubles. </a:t>
            </a:r>
            <a:r>
              <a:rPr lang="fr-FR" b="1" dirty="0" smtClean="0">
                <a:solidFill>
                  <a:schemeClr val="accent6"/>
                </a:solidFill>
              </a:rPr>
              <a:t>Fleurissement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Se plante en suspension, balconnière, grand pot ou en massif. Ne supporte pas les gelées.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460887" y="4926800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" y="4789594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9" y="4052584"/>
            <a:ext cx="1540294" cy="9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292" name="Picture 4" descr="Begonia Belleconia 'Rose'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7" y="1028700"/>
            <a:ext cx="435927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96130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STATICE </a:t>
            </a:r>
            <a:r>
              <a:rPr lang="fr-FR" sz="4800" b="1" dirty="0" smtClean="0"/>
              <a:t>« </a:t>
            </a:r>
            <a:r>
              <a:rPr lang="fr-FR" sz="4800" b="1" dirty="0" err="1"/>
              <a:t>S</a:t>
            </a:r>
            <a:r>
              <a:rPr lang="fr-FR" sz="4800" b="1" dirty="0" err="1" smtClean="0"/>
              <a:t>inuata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qis</a:t>
            </a:r>
            <a:r>
              <a:rPr lang="fr-FR" sz="4800" b="1" dirty="0" smtClean="0"/>
              <a:t> mix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61572" y="4983381"/>
            <a:ext cx="1360632" cy="136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00162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buissonnante aux petites fleurs multicolores à la texture de papier. Fleurissement de juillet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80 cm ; Largeur : 30 – 40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de préférence. Se plante en massif, en rocaille ou en grand pot. Utilisation possible en bouquets frais ou secs. Attire les pollinisateurs. Vivace gélive.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 descr="Limonium sinuata – Statice QIS Mix seeds x 50 – Ole Lantana's Seed 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99242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TAGETES DURANGO </a:t>
            </a:r>
            <a:r>
              <a:rPr lang="fr-FR" sz="4800" b="1" dirty="0" smtClean="0"/>
              <a:t>« Bee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5121" y="5564107"/>
            <a:ext cx="997913" cy="99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00162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ramifiée et homogène. Œillet d’inde mêlant des couleurs orange cuivré et jaune d’or. Plante parfumée.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20 - 30 cm ; Largeur : </a:t>
            </a:r>
            <a:r>
              <a:rPr lang="fr-FR" sz="2600" b="1" dirty="0">
                <a:solidFill>
                  <a:schemeClr val="accent6"/>
                </a:solidFill>
              </a:rPr>
              <a:t>2</a:t>
            </a:r>
            <a:r>
              <a:rPr lang="fr-FR" sz="2600" b="1" dirty="0" smtClean="0">
                <a:solidFill>
                  <a:schemeClr val="accent6"/>
                </a:solidFill>
              </a:rPr>
              <a:t>0 – 30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massif ou en grand pot. Utilisation possible en bouquets frais. Fleur comestible. Attire les pollinisateurs.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nch Marigold Durango Bee - Les Serres Michel Van de Walle inc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84" y="1074737"/>
            <a:ext cx="5600234" cy="560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47655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TAGETES DURANGO </a:t>
            </a:r>
            <a:r>
              <a:rPr lang="fr-FR" sz="4800" b="1" dirty="0" smtClean="0"/>
              <a:t>« Tangerine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5121" y="5564107"/>
            <a:ext cx="997913" cy="99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00162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ramifiée et homogène. Œillet d’inde mêlant des couleurs orange bronze cuivré. Plante parfumée.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20 - 30 cm ; Largeur : </a:t>
            </a:r>
            <a:r>
              <a:rPr lang="fr-FR" sz="2600" b="1" dirty="0">
                <a:solidFill>
                  <a:schemeClr val="accent6"/>
                </a:solidFill>
              </a:rPr>
              <a:t>2</a:t>
            </a:r>
            <a:r>
              <a:rPr lang="fr-FR" sz="2600" b="1" dirty="0" smtClean="0">
                <a:solidFill>
                  <a:schemeClr val="accent6"/>
                </a:solidFill>
              </a:rPr>
              <a:t>0 – 30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massif, en jardinière ou en grand pot. Utilisation possible en bouquets frais. Fleur comestible. Attire les pollinisateurs.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ench Marigold Tagetes Patula Durango Tangerine Flower See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7297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TAGETES DURANGO </a:t>
            </a:r>
            <a:r>
              <a:rPr lang="fr-FR" sz="4800" b="1" dirty="0" smtClean="0"/>
              <a:t>« Yellow 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5121" y="5564107"/>
            <a:ext cx="997913" cy="99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00162"/>
            <a:ext cx="6375327" cy="392557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ramifiée et homogène. Œillet d’inde de couleur jaune d’or. Plante parfumée.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20 - 30 cm ; Largeur : </a:t>
            </a:r>
            <a:r>
              <a:rPr lang="fr-FR" sz="2600" b="1" dirty="0">
                <a:solidFill>
                  <a:schemeClr val="accent6"/>
                </a:solidFill>
              </a:rPr>
              <a:t>2</a:t>
            </a:r>
            <a:r>
              <a:rPr lang="fr-FR" sz="2600" b="1" dirty="0" smtClean="0">
                <a:solidFill>
                  <a:schemeClr val="accent6"/>
                </a:solidFill>
              </a:rPr>
              <a:t>0 – 30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massif, en jardinière ou en grand pot. Utilisation possible en bouquets frais. Fleur comestible. Attire les pollinisateurs.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rigolds Durango Yellow | Bloom-Mast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/>
          <a:stretch/>
        </p:blipFill>
        <p:spPr bwMode="auto">
          <a:xfrm>
            <a:off x="6232849" y="1028699"/>
            <a:ext cx="5959151" cy="58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6438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THUNBERGIA </a:t>
            </a:r>
            <a:r>
              <a:rPr lang="fr-FR" sz="4400" b="1" dirty="0"/>
              <a:t>« </a:t>
            </a:r>
            <a:r>
              <a:rPr lang="en-US" sz="4400" b="1" dirty="0" smtClean="0"/>
              <a:t>Sunny </a:t>
            </a:r>
            <a:r>
              <a:rPr lang="en-US" sz="4400" b="1" dirty="0"/>
              <a:t>Susy Red </a:t>
            </a:r>
            <a:r>
              <a:rPr lang="en-US" sz="4400" b="1" dirty="0" smtClean="0"/>
              <a:t>Orange</a:t>
            </a:r>
            <a:r>
              <a:rPr lang="fr-FR" sz="4400" b="1" dirty="0"/>
              <a:t> 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439834"/>
            <a:ext cx="7167601" cy="2825384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Aussi appelée « Suzanne orange aux yeux noirs ». Belles fleurs étoilées de couleur orangée avec un cœur noir. Plante annuelle grimpante à croissance rapide. Fleurissement de juin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100 - 150 cm ; Largeur : 60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massif, isolé, bac.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06702" y="5384916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9" y="4186589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epinierelocas.com/wp-content/uploads/2019/03/thunbergia-sunny-suzy-red-orange-2-6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37" y="1028700"/>
            <a:ext cx="5079126" cy="507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73032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THYMUS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Citriodorus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variegated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34947" y="4585888"/>
            <a:ext cx="1967820" cy="19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3819"/>
            <a:ext cx="6362700" cy="3375750"/>
          </a:xfrm>
        </p:spPr>
        <p:txBody>
          <a:bodyPr>
            <a:noAutofit/>
          </a:bodyPr>
          <a:lstStyle/>
          <a:p>
            <a:r>
              <a:rPr lang="fr-FR" sz="2700" b="1" dirty="0" smtClean="0">
                <a:solidFill>
                  <a:schemeClr val="accent6"/>
                </a:solidFill>
              </a:rPr>
              <a:t>Thym citronné au feuillage vert bordé de blanc crème. Parfum qui convient bien aux poissons, aux légumes, aux infusions. Floraison de juin à août.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25 cm ; Largeur : 25 cm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Exposition soleil de préférence. Se plante en massif, en rocaille, en potées fleuries ou au potager. Vivace gélive.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338" name="Picture 2" descr="Lemon Thyme 'Variegata' (Thymus x citriodorus) - MyGarden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 rot="241617">
            <a:off x="5868040" y="5263777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14018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THYMUS </a:t>
            </a:r>
            <a:r>
              <a:rPr lang="fr-FR" sz="5400" b="1" dirty="0" smtClean="0"/>
              <a:t>« </a:t>
            </a:r>
            <a:r>
              <a:rPr lang="fr-FR" sz="5400" b="1" dirty="0" err="1" smtClean="0"/>
              <a:t>Vulgaris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silver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posie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34947" y="4585888"/>
            <a:ext cx="1967820" cy="19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7623214" y="6186262"/>
            <a:ext cx="623511" cy="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3819"/>
            <a:ext cx="6362700" cy="3375750"/>
          </a:xfrm>
        </p:spPr>
        <p:txBody>
          <a:bodyPr>
            <a:noAutofit/>
          </a:bodyPr>
          <a:lstStyle/>
          <a:p>
            <a:r>
              <a:rPr lang="fr-FR" sz="2700" b="1" dirty="0" smtClean="0">
                <a:solidFill>
                  <a:schemeClr val="accent6"/>
                </a:solidFill>
              </a:rPr>
              <a:t>Variété rampante aux feuilles de couleur vert-argenté. Floraison en hauteur de couleur violacé. Usage en cuisine. 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20 cm ; Largeur : 30 cm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Exposition soleil de préférence. Se plante en massif, en rocaille, en potées fleuries ou au potager. Vivace gélive. </a:t>
            </a:r>
          </a:p>
        </p:txBody>
      </p:sp>
      <p:sp>
        <p:nvSpPr>
          <p:cNvPr id="14" name="AutoShape 2" descr="Beautical Petunias Plants - Richard Jackson Garde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Петхоа Beautical Yellow Sun саджанці черенки купити в Україні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https://api.plantpol.com.ua/storage/images/hD5z9kFBV8pGgqHVUOo9DQX1B7if0m3Rsd8Hca1v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362" name="Picture 2" descr="https://www.mesarbustes.fr/490649-large_default/thymus-vulgaris-silver-posie-thym-pana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699"/>
            <a:ext cx="58293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 rot="241617">
            <a:off x="5868040" y="5263777"/>
            <a:ext cx="1973860" cy="874266"/>
            <a:chOff x="5977557" y="5578886"/>
            <a:chExt cx="1973860" cy="874266"/>
          </a:xfrm>
        </p:grpSpPr>
        <p:sp>
          <p:nvSpPr>
            <p:cNvPr id="21" name="Ellipse 2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1949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VERVEINE </a:t>
            </a:r>
            <a:r>
              <a:rPr lang="fr-FR" sz="4400" b="1" dirty="0"/>
              <a:t>« </a:t>
            </a:r>
            <a:r>
              <a:rPr lang="en-US" sz="4400" b="1" dirty="0" smtClean="0"/>
              <a:t>Virgo Purple Blue</a:t>
            </a:r>
            <a:r>
              <a:rPr lang="fr-FR" sz="4400" b="1" dirty="0" smtClean="0"/>
              <a:t> </a:t>
            </a:r>
            <a:r>
              <a:rPr lang="fr-FR" sz="4400" b="1" dirty="0"/>
              <a:t>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221459"/>
            <a:ext cx="6793965" cy="3043759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vigoureuse de verveine à la croissance rapide. Port touffu. Petites fleurs en ombelle d’un violet intense. Fleurissement de juin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de préférence. Se plante en pot, en suspension, en massif. Bonne résistance à la sécheresse.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09233" y="4651107"/>
            <a:ext cx="1871396" cy="18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6" name="Picture 2" descr="Verveine Virgo up Purple - Verveine des jard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1" y="1173163"/>
            <a:ext cx="5399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11853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VERVEINE </a:t>
            </a:r>
            <a:r>
              <a:rPr lang="fr-FR" sz="4400" b="1" dirty="0"/>
              <a:t>« </a:t>
            </a:r>
            <a:r>
              <a:rPr lang="en-US" sz="4400" b="1" dirty="0" err="1" smtClean="0"/>
              <a:t>Vepita</a:t>
            </a:r>
            <a:r>
              <a:rPr lang="en-US" sz="4400" b="1" dirty="0" smtClean="0"/>
              <a:t> Pink</a:t>
            </a:r>
            <a:r>
              <a:rPr lang="fr-FR" sz="4400" b="1" dirty="0" smtClean="0"/>
              <a:t> </a:t>
            </a:r>
            <a:r>
              <a:rPr lang="fr-FR" sz="4400" b="1" dirty="0"/>
              <a:t>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221459"/>
            <a:ext cx="6793965" cy="3043759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vigoureuse de verveine à la croissance rapide. Port touffu. Petites fleurs en ombelle de couleur rose. Fleurissement de juin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de préférence. Se plante en pot, en suspension, en massif. Bonne résistance à la sécheresse.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09233" y="4651107"/>
            <a:ext cx="1871396" cy="18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2" name="Picture 4" descr="Verbena VEPITA™ de Kientzler Jeunes Plan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2"/>
          <a:stretch/>
        </p:blipFill>
        <p:spPr bwMode="auto">
          <a:xfrm>
            <a:off x="6753855" y="1028700"/>
            <a:ext cx="543814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26722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VERVEINE </a:t>
            </a:r>
            <a:r>
              <a:rPr lang="fr-FR" sz="4400" b="1" dirty="0"/>
              <a:t>« </a:t>
            </a:r>
            <a:r>
              <a:rPr lang="en-US" sz="4400" b="1" dirty="0" err="1" smtClean="0"/>
              <a:t>Vepita</a:t>
            </a:r>
            <a:r>
              <a:rPr lang="en-US" sz="4400" b="1" dirty="0" smtClean="0"/>
              <a:t> Scarlett</a:t>
            </a:r>
            <a:r>
              <a:rPr lang="fr-FR" sz="4400" b="1" dirty="0" smtClean="0"/>
              <a:t> </a:t>
            </a:r>
            <a:r>
              <a:rPr lang="fr-FR" sz="4400" b="1" dirty="0"/>
              <a:t>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221459"/>
            <a:ext cx="6664357" cy="3043759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vigoureuse de verveine à la croissance rapide. Port touffu. Petites fleurs en ombelle de couleur rouge. Fleurissement de juin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de préférence. Se plante en pot, en suspension, en massif. Bonne résistance à la sécheresse.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09233" y="4651107"/>
            <a:ext cx="1871396" cy="18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 descr="Details for SCARLET 2022 varie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"/>
          <a:stretch/>
        </p:blipFill>
        <p:spPr bwMode="auto">
          <a:xfrm>
            <a:off x="6662393" y="1028700"/>
            <a:ext cx="552960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39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BEGONIA </a:t>
            </a:r>
            <a:r>
              <a:rPr lang="fr-FR" sz="4400" b="1" dirty="0"/>
              <a:t>« </a:t>
            </a:r>
            <a:r>
              <a:rPr lang="en-US" sz="4400" b="1" dirty="0" err="1" smtClean="0"/>
              <a:t>Bellecona</a:t>
            </a:r>
            <a:r>
              <a:rPr lang="en-US" sz="4400" b="1" dirty="0" smtClean="0"/>
              <a:t> Chardonnay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7645400" cy="313216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semi </a:t>
            </a:r>
            <a:r>
              <a:rPr lang="fr-FR" b="1" dirty="0">
                <a:solidFill>
                  <a:schemeClr val="accent6"/>
                </a:solidFill>
              </a:rPr>
              <a:t>retombante de couleur jaune pâle à reflet </a:t>
            </a:r>
            <a:r>
              <a:rPr lang="fr-FR" b="1" dirty="0" smtClean="0">
                <a:solidFill>
                  <a:schemeClr val="accent6"/>
                </a:solidFill>
              </a:rPr>
              <a:t>abricot et </a:t>
            </a:r>
            <a:r>
              <a:rPr lang="fr-FR" b="1" dirty="0">
                <a:solidFill>
                  <a:schemeClr val="accent6"/>
                </a:solidFill>
              </a:rPr>
              <a:t>à grosses fleurs doubles. </a:t>
            </a:r>
            <a:r>
              <a:rPr lang="fr-FR" b="1" dirty="0" smtClean="0">
                <a:solidFill>
                  <a:schemeClr val="accent6"/>
                </a:solidFill>
              </a:rPr>
              <a:t>Fleurissement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Se plante en suspension, balconnière, grand pot ou en massif. Ne supporte pas les gelées.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460887" y="4926800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" y="4789594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égonia Chardonnay Fleurissement des villes Jardins / Balcons / Terrasses -  Voltz Horticul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667" y="1028700"/>
            <a:ext cx="403333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9" y="4052584"/>
            <a:ext cx="1540294" cy="9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7315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VERVEINE </a:t>
            </a:r>
            <a:r>
              <a:rPr lang="fr-FR" sz="4400" b="1" dirty="0"/>
              <a:t>« </a:t>
            </a:r>
            <a:r>
              <a:rPr lang="en-US" sz="4400" b="1" dirty="0" err="1" smtClean="0"/>
              <a:t>Vepita</a:t>
            </a:r>
            <a:r>
              <a:rPr lang="en-US" sz="4400" b="1" dirty="0" smtClean="0"/>
              <a:t> Polar White</a:t>
            </a:r>
            <a:r>
              <a:rPr lang="fr-FR" sz="4400" b="1" dirty="0" smtClean="0"/>
              <a:t> </a:t>
            </a:r>
            <a:r>
              <a:rPr lang="fr-FR" sz="4400" b="1" dirty="0"/>
              <a:t>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3" y="1221459"/>
            <a:ext cx="6298990" cy="321783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vigoureuse de verveine à la croissance rapide. Port touffu. Petites fleurs en ombelle de couleur blanche. Fleurissement de juin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de préférence. Se plante en pot, en suspension, en massif. Bonne résistance à la sécheresse.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09233" y="4651107"/>
            <a:ext cx="1871396" cy="18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220" name="Picture 4" descr="Vepita® Polar Verbena - Verbena x 'Vepita Polar' – ServeScap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26" y="1024230"/>
            <a:ext cx="5894974" cy="588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1853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VINCA </a:t>
            </a:r>
            <a:r>
              <a:rPr lang="fr-FR" sz="5400" b="1" dirty="0"/>
              <a:t>« </a:t>
            </a:r>
            <a:r>
              <a:rPr lang="en-US" sz="5400" b="1" dirty="0" smtClean="0"/>
              <a:t>Major blue </a:t>
            </a:r>
            <a:r>
              <a:rPr lang="fr-FR" sz="5400" b="1" dirty="0" smtClean="0"/>
              <a:t>» (Grande pervenche)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3" y="1221459"/>
            <a:ext cx="6298990" cy="321783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Pervenche très florifère. Bon couvre-sol, notamment en zone difficile. Fleurissement bleu d’avril à juin.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100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ou ombre. Se plante en massif, en sous-bois, en bordure, </a:t>
            </a:r>
            <a:r>
              <a:rPr lang="fr-FR" b="1" smtClean="0">
                <a:solidFill>
                  <a:schemeClr val="accent6"/>
                </a:solidFill>
              </a:rPr>
              <a:t>en vasque. </a:t>
            </a:r>
            <a:r>
              <a:rPr lang="fr-FR" b="1" dirty="0" smtClean="0">
                <a:solidFill>
                  <a:schemeClr val="accent6"/>
                </a:solidFill>
              </a:rPr>
              <a:t>Variété rustique (-30°C) et peu exigeante.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: Taille conseillée 1 fois/an.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43038" y="5261338"/>
            <a:ext cx="1504035" cy="150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2" y="4092222"/>
            <a:ext cx="1235751" cy="12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1590375" y="4399982"/>
            <a:ext cx="1583572" cy="9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inca major - Grande Perven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21" y="1028699"/>
            <a:ext cx="5836180" cy="583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343168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04428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VINCA </a:t>
            </a:r>
            <a:r>
              <a:rPr lang="fr-FR" sz="4400" b="1" dirty="0"/>
              <a:t>« </a:t>
            </a:r>
            <a:r>
              <a:rPr lang="en-US" sz="4400" b="1" dirty="0" smtClean="0"/>
              <a:t>Minor colada (blanc)</a:t>
            </a:r>
            <a:r>
              <a:rPr lang="fr-FR" sz="4400" b="1" dirty="0" smtClean="0"/>
              <a:t> </a:t>
            </a:r>
            <a:r>
              <a:rPr lang="fr-FR" sz="4400" b="1" dirty="0"/>
              <a:t>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3" y="1221459"/>
            <a:ext cx="6298990" cy="321783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Pervenche très florifère. Bon couvre-sol, notamment en zone difficile. Fleurissement de février à mai puis en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15 cm ; Largeur : </a:t>
            </a:r>
            <a:r>
              <a:rPr lang="fr-FR" b="1" dirty="0">
                <a:solidFill>
                  <a:schemeClr val="accent6"/>
                </a:solidFill>
              </a:rPr>
              <a:t>6</a:t>
            </a:r>
            <a:r>
              <a:rPr lang="fr-FR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ou ombre. Se plante en massif ou en bordure. Variété rustique           (-20°C) et peu exigeante.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43038" y="5261338"/>
            <a:ext cx="1504035" cy="150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86" name="Picture 2" descr="Vinca minor White Power - Pervenche à petite fl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27" y="1028700"/>
            <a:ext cx="5894973" cy="58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343168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2" y="4005083"/>
            <a:ext cx="1322890" cy="13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1590375" y="4399982"/>
            <a:ext cx="1583572" cy="9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40237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VINCA </a:t>
            </a:r>
            <a:r>
              <a:rPr lang="fr-FR" sz="4400" b="1" dirty="0"/>
              <a:t>« </a:t>
            </a:r>
            <a:r>
              <a:rPr lang="en-US" sz="4400" b="1" dirty="0" smtClean="0"/>
              <a:t>Minor </a:t>
            </a:r>
            <a:r>
              <a:rPr lang="en-US" sz="4400" b="1" dirty="0" err="1" smtClean="0"/>
              <a:t>verino</a:t>
            </a:r>
            <a:r>
              <a:rPr lang="en-US" sz="4400" b="1" dirty="0" smtClean="0"/>
              <a:t> (violet)</a:t>
            </a:r>
            <a:r>
              <a:rPr lang="fr-FR" sz="4400" b="1" dirty="0" smtClean="0"/>
              <a:t> </a:t>
            </a:r>
            <a:r>
              <a:rPr lang="fr-FR" sz="4400" b="1" dirty="0"/>
              <a:t>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3" y="1221459"/>
            <a:ext cx="6298990" cy="321783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Pervenche très florifère. Bon couvre-sol, notamment en zone difficile. Fleurissement de mars à mai.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25 cm ; Largeur : </a:t>
            </a:r>
            <a:r>
              <a:rPr lang="fr-FR" b="1" dirty="0">
                <a:solidFill>
                  <a:schemeClr val="accent6"/>
                </a:solidFill>
              </a:rPr>
              <a:t>6</a:t>
            </a:r>
            <a:r>
              <a:rPr lang="fr-FR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ou ombre. Se plante en massif ou en bordure. Variété rustique           (-20°C) et peu exigeante.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43038" y="5261338"/>
            <a:ext cx="1504035" cy="150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2" y="4005083"/>
            <a:ext cx="1322890" cy="13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1590375" y="4399982"/>
            <a:ext cx="1583572" cy="9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Vinca minor- Petite perven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27" y="1028700"/>
            <a:ext cx="5894973" cy="58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343168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786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ZINNIA </a:t>
            </a:r>
            <a:r>
              <a:rPr lang="fr-FR" sz="4400" b="1" dirty="0"/>
              <a:t>« </a:t>
            </a:r>
            <a:r>
              <a:rPr lang="en-US" sz="4400" b="1" dirty="0" smtClean="0"/>
              <a:t>Oklahoma mix</a:t>
            </a:r>
            <a:r>
              <a:rPr lang="fr-FR" sz="4400" b="1" dirty="0" smtClean="0"/>
              <a:t> </a:t>
            </a:r>
            <a:r>
              <a:rPr lang="fr-FR" sz="4400" b="1" dirty="0"/>
              <a:t>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3" y="1221459"/>
            <a:ext cx="6298990" cy="321783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vigoureuse aux tiges dressées surmontées de belles fleurs de multiples couleurs. Fleurissement de juin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80 cm ; Largeur : 45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de préférence. Se plante en potées fleuries ou en massif. Utilisation possible en fleur coupée.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09233" y="4651107"/>
            <a:ext cx="1871396" cy="18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2" name="Picture 4" descr="Oklahoma Formula Mix Improved Zinnia | Johnny's Selected Se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99" y="1028699"/>
            <a:ext cx="5829301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40732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ZINNIA </a:t>
            </a:r>
            <a:r>
              <a:rPr lang="fr-FR" sz="4400" b="1" dirty="0"/>
              <a:t>« </a:t>
            </a:r>
            <a:r>
              <a:rPr lang="en-US" sz="4400" b="1" dirty="0" smtClean="0"/>
              <a:t>Profusion Total Mix</a:t>
            </a:r>
            <a:r>
              <a:rPr lang="fr-FR" sz="4400" b="1" dirty="0" smtClean="0"/>
              <a:t> </a:t>
            </a:r>
            <a:r>
              <a:rPr lang="fr-FR" sz="4400" b="1" dirty="0"/>
              <a:t>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3" y="1221459"/>
            <a:ext cx="6298990" cy="3217830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vigoureuse aux tiges dressées surmontées de belles fleurs de multiples couleurs. Fleurissement de juillet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</a:t>
            </a:r>
            <a:r>
              <a:rPr lang="fr-FR" b="1" dirty="0">
                <a:solidFill>
                  <a:schemeClr val="accent6"/>
                </a:solidFill>
              </a:rPr>
              <a:t>4</a:t>
            </a:r>
            <a:r>
              <a:rPr lang="fr-FR" b="1" dirty="0" smtClean="0">
                <a:solidFill>
                  <a:schemeClr val="accent6"/>
                </a:solidFill>
              </a:rPr>
              <a:t>0 cm ; Largeur :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de préférence. Se plante en potées fleuries ou en massif. Attire les pollinisateurs. Bonne résistance à la sécheresse et aux climats humides.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09233" y="4651107"/>
            <a:ext cx="1871396" cy="18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 descr="Zinnia Profusion Double mélange Mini-mot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39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BEGONIA </a:t>
            </a:r>
            <a:r>
              <a:rPr lang="fr-FR" sz="4400" b="1" dirty="0"/>
              <a:t>« </a:t>
            </a:r>
            <a:r>
              <a:rPr lang="en-US" sz="4400" b="1" dirty="0" smtClean="0"/>
              <a:t>Viking Trailing Red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477000" cy="313216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retombante </a:t>
            </a:r>
            <a:r>
              <a:rPr lang="fr-FR" b="1" dirty="0">
                <a:solidFill>
                  <a:schemeClr val="accent6"/>
                </a:solidFill>
              </a:rPr>
              <a:t>de couleur </a:t>
            </a:r>
            <a:r>
              <a:rPr lang="fr-FR" b="1" dirty="0" smtClean="0">
                <a:solidFill>
                  <a:schemeClr val="accent6"/>
                </a:solidFill>
              </a:rPr>
              <a:t>rouge vif à cœur jaune avec une végétation plantureuse. Fleurissement continu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50 - 60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Se plante en suspension, balconnière, grand pot ou en massif. Ne supporte pas les gelées.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460887" y="4926800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" y="4789594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9" y="4052584"/>
            <a:ext cx="1540294" cy="9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Raes Bloemzaden nv | Begonia hybrida Viking Trailing R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/>
          <a:stretch/>
        </p:blipFill>
        <p:spPr bwMode="auto">
          <a:xfrm>
            <a:off x="6541802" y="1028700"/>
            <a:ext cx="5650197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BEGONIA </a:t>
            </a:r>
            <a:r>
              <a:rPr lang="fr-FR" sz="4400" b="1" dirty="0"/>
              <a:t>« </a:t>
            </a:r>
            <a:r>
              <a:rPr lang="en-US" sz="4400" b="1" dirty="0" smtClean="0"/>
              <a:t>Viking Trailing Rose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5857276" cy="313216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retombante </a:t>
            </a:r>
            <a:r>
              <a:rPr lang="fr-FR" b="1" dirty="0">
                <a:solidFill>
                  <a:schemeClr val="accent6"/>
                </a:solidFill>
              </a:rPr>
              <a:t>de couleur </a:t>
            </a:r>
            <a:r>
              <a:rPr lang="fr-FR" b="1" dirty="0" smtClean="0">
                <a:solidFill>
                  <a:schemeClr val="accent6"/>
                </a:solidFill>
              </a:rPr>
              <a:t>rose vif à cœur jaune avec une végétation plantureuse. Fleurissement continu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50 - 60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Se plante en suspension, balconnière, grand pot ou en massif. Ne supporte pas les gelées.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460889" y="5211759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074554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18197" y="4258583"/>
            <a:ext cx="1540294" cy="9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akata's 'Viking Explorer Rose on Green' begonia variety wins gold from AAS  - Greenhouse Managem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r="14129"/>
          <a:stretch/>
        </p:blipFill>
        <p:spPr bwMode="auto">
          <a:xfrm>
            <a:off x="5857276" y="1028699"/>
            <a:ext cx="6370736" cy="49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258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BERGENIA </a:t>
            </a:r>
            <a:r>
              <a:rPr lang="fr-FR" sz="4400" b="1" dirty="0" smtClean="0"/>
              <a:t>CRASSIFOLIA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5857276" cy="313216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Bouquets floraux de couleur rose. Feuilles ovales se teintant de couleur rouge en hiver. Fleurissement à la fin de l’hiver.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50 cm ; Largeur : 50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bordure, en massif, comme couvre-sol. Plante rustique ( - 15°C). Facile à cultiver.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847125" y="5572035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9" y="4352993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rgénia : plantation, entretien, soin | Le Parisi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5"/>
          <a:stretch/>
        </p:blipFill>
        <p:spPr bwMode="auto">
          <a:xfrm>
            <a:off x="6039392" y="1028700"/>
            <a:ext cx="6152608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5052462" y="5686898"/>
            <a:ext cx="1973860" cy="874266"/>
            <a:chOff x="5977557" y="5578886"/>
            <a:chExt cx="1973860" cy="874266"/>
          </a:xfrm>
        </p:grpSpPr>
        <p:sp>
          <p:nvSpPr>
            <p:cNvPr id="13" name="Ellipse 12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84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AGERATUM </a:t>
            </a:r>
            <a:r>
              <a:rPr lang="fr-FR" sz="5400" b="1" dirty="0" smtClean="0"/>
              <a:t>« Victoria Blue 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294782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naine. Feuillage vert duveteux, fleurs de couleur bleue intense. </a:t>
            </a:r>
            <a:r>
              <a:rPr lang="fr-FR" b="1" dirty="0">
                <a:solidFill>
                  <a:schemeClr val="accent6"/>
                </a:solidFill>
              </a:rPr>
              <a:t>Floraison précoce. </a:t>
            </a:r>
            <a:endParaRPr lang="fr-FR" b="1" dirty="0" smtClean="0">
              <a:solidFill>
                <a:schemeClr val="accent6"/>
              </a:solidFill>
            </a:endParaRPr>
          </a:p>
          <a:p>
            <a:r>
              <a:rPr lang="fr-FR" b="1" dirty="0" smtClean="0">
                <a:solidFill>
                  <a:schemeClr val="accent6"/>
                </a:solidFill>
              </a:rPr>
              <a:t>Hauteur :  environ 12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ou ombre. Se plante en pots, en jardinières, en massif ou en bordure. Arrosage fréquent si exposition plein soleil.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7329" y="5494608"/>
            <a:ext cx="1100420" cy="110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38" y="4398267"/>
            <a:ext cx="1083361" cy="10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1286399" y="4680322"/>
            <a:ext cx="1405224" cy="8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cune description de photo disponi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85" y="1034668"/>
            <a:ext cx="5823332" cy="582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83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BIDENS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Blazing </a:t>
            </a:r>
            <a:r>
              <a:rPr lang="fr-FR" sz="4800" b="1" dirty="0" smtClean="0"/>
              <a:t>Star»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2" y="1204561"/>
            <a:ext cx="6341995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aux belles fleurs vives de couleur orangée et jaune. Port homogène et ramifié formant une boule. Fleurissement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25 - 35 cm ; Largeur : 25 - 35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pleine terre, en pot, en jardinière</a:t>
            </a:r>
            <a:r>
              <a:rPr lang="fr-FR" b="1" dirty="0">
                <a:solidFill>
                  <a:schemeClr val="accent6"/>
                </a:solidFill>
              </a:rPr>
              <a:t>. </a:t>
            </a:r>
            <a:r>
              <a:rPr lang="fr-FR" b="1" dirty="0" smtClean="0">
                <a:solidFill>
                  <a:schemeClr val="accent6"/>
                </a:solidFill>
              </a:rPr>
              <a:t>Variété bien résistante à la chaleur et à la sécheresse.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9865" y="5214493"/>
            <a:ext cx="1196502" cy="1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3" y="4039238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d2r5uf6odu3th4.cloudfront.net/cat2024/B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028700"/>
            <a:ext cx="5838538" cy="58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5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BIDENS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Blazing </a:t>
            </a:r>
            <a:r>
              <a:rPr lang="fr-FR" sz="4800" b="1" dirty="0" smtClean="0"/>
              <a:t>Ring of </a:t>
            </a:r>
            <a:r>
              <a:rPr lang="fr-FR" sz="4800" b="1" dirty="0" err="1" smtClean="0"/>
              <a:t>Fire</a:t>
            </a:r>
            <a:r>
              <a:rPr lang="fr-FR" sz="4800" b="1" dirty="0" smtClean="0"/>
              <a:t> 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1138" y="1205385"/>
            <a:ext cx="7397749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aux belles fleurs couleur rouge feu avec un cœur jaune. Port homogène et ramifié formant une boule. Fleurissement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20 - 30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pleine terre, en pot, en jardinière</a:t>
            </a:r>
            <a:r>
              <a:rPr lang="fr-FR" b="1" dirty="0">
                <a:solidFill>
                  <a:schemeClr val="accent6"/>
                </a:solidFill>
              </a:rPr>
              <a:t>. </a:t>
            </a:r>
            <a:r>
              <a:rPr lang="fr-FR" b="1" dirty="0" smtClean="0">
                <a:solidFill>
                  <a:schemeClr val="accent6"/>
                </a:solidFill>
              </a:rPr>
              <a:t>Variété bien résistante à la chaleur et à la sécheresse.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9865" y="5036693"/>
            <a:ext cx="1196502" cy="1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6" name="Picture 10" descr="https://www.calgaryplants.com/cdn/shop/files/BidensBlazingRingofFirers_450x_crop_center.jpg?v=16999818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1028700"/>
            <a:ext cx="437197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10" y="3768098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108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BRACTEANTHA </a:t>
            </a:r>
            <a:r>
              <a:rPr lang="fr-FR" sz="4800" b="1" dirty="0" smtClean="0"/>
              <a:t>« </a:t>
            </a:r>
            <a:r>
              <a:rPr lang="en-US" sz="4800" b="1" dirty="0" err="1" smtClean="0"/>
              <a:t>Heliana</a:t>
            </a:r>
            <a:r>
              <a:rPr lang="en-US" sz="4800" b="1" dirty="0" smtClean="0"/>
              <a:t> Gold</a:t>
            </a:r>
            <a:r>
              <a:rPr lang="fr-FR" sz="4800" b="1" dirty="0" smtClean="0"/>
              <a:t> » (ou Immortelle)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05877"/>
            <a:ext cx="6308932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Appelée « Immortelle ». Variété compacte et touffue aux fleurs d’un jaune intense. Fleurissement continu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pleine terre, en pot, en jardinière. Peut s’utiliser en bouquet frais ou sec.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9865" y="5036693"/>
            <a:ext cx="1196502" cy="1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67" y="3825188"/>
            <a:ext cx="1128497" cy="112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racteantha Heliana Gold - Immorte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10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BRACTEANTHA </a:t>
            </a:r>
            <a:r>
              <a:rPr lang="fr-FR" sz="4400" b="1" dirty="0" smtClean="0"/>
              <a:t>« </a:t>
            </a:r>
            <a:r>
              <a:rPr lang="en-US" sz="4400" b="1" dirty="0" err="1" smtClean="0"/>
              <a:t>Heliana</a:t>
            </a:r>
            <a:r>
              <a:rPr lang="en-US" sz="4400" b="1" dirty="0" smtClean="0"/>
              <a:t> Orange</a:t>
            </a:r>
            <a:r>
              <a:rPr lang="fr-FR" sz="4400" b="1" dirty="0" smtClean="0"/>
              <a:t> » (ou Immortelle)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05877"/>
            <a:ext cx="6308932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Appelée « Immortelle ». Variété compacte et touffue aux fleurs d’un orange intense. Fleurissement continu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pleine terre, en pot, en jardinière. Peut s’utiliser en bouquet frais ou sec.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9865" y="5036693"/>
            <a:ext cx="1196502" cy="1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67" y="3825188"/>
            <a:ext cx="1128497" cy="112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24627 Bracteantha Heliana Orange * | Pasič.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32" y="1028700"/>
            <a:ext cx="5883068" cy="588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74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BRUNNERA </a:t>
            </a:r>
            <a:r>
              <a:rPr lang="fr-FR" sz="4400" b="1" dirty="0" smtClean="0"/>
              <a:t>« </a:t>
            </a:r>
            <a:r>
              <a:rPr lang="en-US" sz="4400" b="1" dirty="0" err="1" smtClean="0"/>
              <a:t>Macrophylla</a:t>
            </a:r>
            <a:r>
              <a:rPr lang="en-US" sz="4400" b="1" dirty="0" smtClean="0"/>
              <a:t> Jack Frost</a:t>
            </a:r>
            <a:r>
              <a:rPr lang="fr-FR" sz="4400" b="1" dirty="0" smtClean="0"/>
              <a:t> »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2775" y="1141068"/>
            <a:ext cx="5918104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Appelée « Myosotis du Caucase ». Feuillage de couleur argentée veiné de vert. Fleurissement d’un beau bleu de mai à juin.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50 cm ; Largeur :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ou ombre. Se plante en pleine terre, en bordure, en massif. Plante très rustique (-20°C).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15356333" y="10145208"/>
            <a:ext cx="5399983" cy="53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12" y="4025539"/>
            <a:ext cx="1349589" cy="13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727059" y="5417667"/>
            <a:ext cx="1578410" cy="9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runnera macrophylla Jack Frost - Myosotis du Cauca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r="24523" b="22829"/>
          <a:stretch/>
        </p:blipFill>
        <p:spPr bwMode="auto">
          <a:xfrm>
            <a:off x="6611716" y="1028700"/>
            <a:ext cx="5580284" cy="59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5367375" y="5558428"/>
            <a:ext cx="1973860" cy="874266"/>
            <a:chOff x="5977557" y="5578886"/>
            <a:chExt cx="1973860" cy="874266"/>
          </a:xfrm>
        </p:grpSpPr>
        <p:sp>
          <p:nvSpPr>
            <p:cNvPr id="16" name="Ellipse 15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94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CALIBRACHOA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Lia Spark Pink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2" y="1204561"/>
            <a:ext cx="6341995" cy="3006141"/>
          </a:xfrm>
        </p:spPr>
        <p:txBody>
          <a:bodyPr>
            <a:noAutofit/>
          </a:bodyPr>
          <a:lstStyle/>
          <a:p>
            <a:r>
              <a:rPr lang="fr-FR" sz="2600" b="1" dirty="0" err="1" smtClean="0">
                <a:solidFill>
                  <a:schemeClr val="accent6"/>
                </a:solidFill>
              </a:rPr>
              <a:t>Calibrachoa</a:t>
            </a:r>
            <a:r>
              <a:rPr lang="fr-FR" sz="2600" b="1" dirty="0" smtClean="0">
                <a:solidFill>
                  <a:schemeClr val="accent6"/>
                </a:solidFill>
              </a:rPr>
              <a:t> semi-retombant idéal pour les suspensions. Fleurissement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30 - 35 cm ; Largeur : 30 - 40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jardinière. Croissance rapide et facile à cultiver.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9865" y="5214493"/>
            <a:ext cx="1196502" cy="1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3" y="4039238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ia Spark Pink Calibrac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37" y="1028699"/>
            <a:ext cx="5845463" cy="58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975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CALIBRACHOA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Eye Conic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2" y="1204561"/>
            <a:ext cx="6341995" cy="3006141"/>
          </a:xfrm>
        </p:spPr>
        <p:txBody>
          <a:bodyPr>
            <a:noAutofit/>
          </a:bodyPr>
          <a:lstStyle/>
          <a:p>
            <a:r>
              <a:rPr lang="fr-FR" sz="2600" b="1" dirty="0" err="1" smtClean="0">
                <a:solidFill>
                  <a:schemeClr val="accent6"/>
                </a:solidFill>
              </a:rPr>
              <a:t>Calibrachoa</a:t>
            </a:r>
            <a:r>
              <a:rPr lang="fr-FR" sz="2600" b="1" dirty="0" smtClean="0">
                <a:solidFill>
                  <a:schemeClr val="accent6"/>
                </a:solidFill>
              </a:rPr>
              <a:t> semi-retombant idéal pour les suspensions. Fleurissement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30 - 35 cm ; Largeur : 30 - 40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</a:t>
            </a:r>
            <a:r>
              <a:rPr lang="fr-FR" sz="2600" b="1" dirty="0">
                <a:solidFill>
                  <a:schemeClr val="accent6"/>
                </a:solidFill>
              </a:rPr>
              <a:t>. Croissance rapide et facile à cultiver. </a:t>
            </a: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9865" y="5214493"/>
            <a:ext cx="1196502" cy="1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3" y="4039238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alibrachoa Eyeconic Sunset℗ - Beekenkamp Pl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37" y="1028700"/>
            <a:ext cx="5870912" cy="58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21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CALCEOLARIA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Dainty F1 mélange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3" y="1204561"/>
            <a:ext cx="5627632" cy="3615741"/>
          </a:xfrm>
        </p:spPr>
        <p:txBody>
          <a:bodyPr>
            <a:noAutofit/>
          </a:bodyPr>
          <a:lstStyle/>
          <a:p>
            <a:r>
              <a:rPr lang="fr-FR" sz="2600" b="1" dirty="0">
                <a:solidFill>
                  <a:schemeClr val="accent6"/>
                </a:solidFill>
              </a:rPr>
              <a:t>Variété compacte et très florifère à grosses fleurs </a:t>
            </a:r>
            <a:r>
              <a:rPr lang="fr-FR" sz="2600" b="1" dirty="0" smtClean="0">
                <a:solidFill>
                  <a:schemeClr val="accent6"/>
                </a:solidFill>
              </a:rPr>
              <a:t>multicolores de </a:t>
            </a:r>
            <a:r>
              <a:rPr lang="fr-FR" sz="2600" b="1" dirty="0">
                <a:solidFill>
                  <a:schemeClr val="accent6"/>
                </a:solidFill>
              </a:rPr>
              <a:t>3-4 cm. </a:t>
            </a:r>
            <a:endParaRPr lang="fr-FR" sz="2600" b="1" dirty="0" smtClean="0">
              <a:solidFill>
                <a:schemeClr val="accent6"/>
              </a:solidFill>
            </a:endParaRP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20 cm ; Largeur : 20 cm </a:t>
            </a:r>
            <a:endParaRPr lang="fr-FR" sz="2600" b="1" dirty="0">
              <a:solidFill>
                <a:schemeClr val="accent6"/>
              </a:solidFill>
            </a:endParaRP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de préférence. Se plante en massif, en bordure, en pot, en jardinière</a:t>
            </a:r>
            <a:r>
              <a:rPr lang="fr-FR" sz="2600" b="1" dirty="0">
                <a:solidFill>
                  <a:schemeClr val="accent6"/>
                </a:solidFill>
              </a:rPr>
              <a:t>. Croissance rapide et facile à cultiver. </a:t>
            </a: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76780" y="4713690"/>
            <a:ext cx="1491386" cy="149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Calceolaria F1 Dainty Mix Se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r="6192"/>
          <a:stretch/>
        </p:blipFill>
        <p:spPr bwMode="auto">
          <a:xfrm>
            <a:off x="5730771" y="1028700"/>
            <a:ext cx="646123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62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CAMPANULA </a:t>
            </a:r>
            <a:r>
              <a:rPr lang="fr-FR" sz="4400" b="1" dirty="0" smtClean="0"/>
              <a:t>« </a:t>
            </a:r>
            <a:r>
              <a:rPr lang="fr-FR" sz="4400" b="1" dirty="0" err="1" smtClean="0"/>
              <a:t>Glomerata</a:t>
            </a:r>
            <a:r>
              <a:rPr lang="fr-FR" sz="4400" b="1" dirty="0" smtClean="0"/>
              <a:t> </a:t>
            </a:r>
            <a:r>
              <a:rPr lang="fr-FR" sz="4400" b="1" dirty="0" err="1" smtClean="0"/>
              <a:t>acaulis</a:t>
            </a:r>
            <a:r>
              <a:rPr lang="en-US" sz="4400" b="1" dirty="0" smtClean="0"/>
              <a:t>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40028"/>
            <a:ext cx="6359832" cy="3288488"/>
          </a:xfrm>
        </p:spPr>
        <p:txBody>
          <a:bodyPr>
            <a:noAutofit/>
          </a:bodyPr>
          <a:lstStyle/>
          <a:p>
            <a:r>
              <a:rPr lang="fr-FR" sz="2700" b="1" dirty="0">
                <a:solidFill>
                  <a:schemeClr val="accent6"/>
                </a:solidFill>
              </a:rPr>
              <a:t> Plante vivace </a:t>
            </a:r>
            <a:r>
              <a:rPr lang="fr-FR" sz="2700" b="1" dirty="0" smtClean="0">
                <a:solidFill>
                  <a:schemeClr val="accent6"/>
                </a:solidFill>
              </a:rPr>
              <a:t>aux fleurs de couleur bleue-violacée. </a:t>
            </a:r>
            <a:r>
              <a:rPr lang="fr-FR" sz="2700" b="1" dirty="0">
                <a:solidFill>
                  <a:schemeClr val="accent6"/>
                </a:solidFill>
              </a:rPr>
              <a:t>Plante </a:t>
            </a:r>
            <a:r>
              <a:rPr lang="fr-FR" sz="2700" b="1" dirty="0" smtClean="0">
                <a:solidFill>
                  <a:schemeClr val="accent6"/>
                </a:solidFill>
              </a:rPr>
              <a:t>robuste au feuillage vert foncé. </a:t>
            </a:r>
            <a:r>
              <a:rPr lang="fr-FR" sz="2700" b="1" dirty="0">
                <a:solidFill>
                  <a:schemeClr val="accent6"/>
                </a:solidFill>
              </a:rPr>
              <a:t> </a:t>
            </a:r>
            <a:r>
              <a:rPr lang="fr-FR" sz="2700" b="1" dirty="0" smtClean="0">
                <a:solidFill>
                  <a:schemeClr val="accent6"/>
                </a:solidFill>
              </a:rPr>
              <a:t>Floraison des mois de juillet à août.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25 cm ; Largeur : 40 cm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Exposition </a:t>
            </a:r>
            <a:r>
              <a:rPr lang="fr-FR" sz="27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700" b="1" dirty="0" smtClean="0">
                <a:solidFill>
                  <a:schemeClr val="accent6"/>
                </a:solidFill>
              </a:rPr>
              <a:t>, soleil</a:t>
            </a:r>
            <a:r>
              <a:rPr lang="fr-FR" sz="2700" b="1" dirty="0">
                <a:solidFill>
                  <a:schemeClr val="accent6"/>
                </a:solidFill>
              </a:rPr>
              <a:t>. À utiliser en </a:t>
            </a:r>
            <a:r>
              <a:rPr lang="fr-FR" sz="2700" b="1" dirty="0" smtClean="0">
                <a:solidFill>
                  <a:schemeClr val="accent6"/>
                </a:solidFill>
              </a:rPr>
              <a:t>bordure, en massif, en rocaille. Belle fleur pour les bouquets. Grande rusticité (-35°C).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4874" y="5535207"/>
            <a:ext cx="1188295" cy="118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331248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mpanule glomerata Acaulis - Campanule à bouqu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4" y="1028699"/>
            <a:ext cx="5829744" cy="58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6003087" y="5639959"/>
            <a:ext cx="1973860" cy="874266"/>
            <a:chOff x="5977557" y="5578886"/>
            <a:chExt cx="1973860" cy="874266"/>
          </a:xfrm>
        </p:grpSpPr>
        <p:sp>
          <p:nvSpPr>
            <p:cNvPr id="15" name="Ellipse 14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12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CAMPANULA </a:t>
            </a:r>
            <a:r>
              <a:rPr lang="fr-FR" sz="4400" b="1" dirty="0" smtClean="0"/>
              <a:t>« Pearl </a:t>
            </a:r>
            <a:r>
              <a:rPr lang="en-US" sz="4400" b="1" dirty="0" smtClean="0"/>
              <a:t>Deep </a:t>
            </a:r>
            <a:r>
              <a:rPr lang="en-US" sz="4400" b="1" dirty="0"/>
              <a:t>Blue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40028"/>
            <a:ext cx="7211997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Plante vivace avec des fleurs </a:t>
            </a:r>
            <a:r>
              <a:rPr lang="fr-FR" b="1" dirty="0" smtClean="0">
                <a:solidFill>
                  <a:schemeClr val="accent6"/>
                </a:solidFill>
              </a:rPr>
              <a:t>d’un bleue-mauve intense. </a:t>
            </a:r>
            <a:r>
              <a:rPr lang="fr-FR" b="1" dirty="0">
                <a:solidFill>
                  <a:schemeClr val="accent6"/>
                </a:solidFill>
              </a:rPr>
              <a:t>Plante formant un coussin bas. Floraison dressée au-dessus du feuillage</a:t>
            </a:r>
            <a:r>
              <a:rPr lang="fr-FR" b="1" dirty="0" smtClean="0">
                <a:solidFill>
                  <a:schemeClr val="accent6"/>
                </a:solidFill>
              </a:rPr>
              <a:t>. </a:t>
            </a:r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Floraison des mois de juin à septembre.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soleil</a:t>
            </a:r>
            <a:r>
              <a:rPr lang="fr-FR" b="1" dirty="0">
                <a:solidFill>
                  <a:schemeClr val="accent6"/>
                </a:solidFill>
              </a:rPr>
              <a:t>. À utiliser en </a:t>
            </a:r>
            <a:r>
              <a:rPr lang="fr-FR" b="1" dirty="0" smtClean="0">
                <a:solidFill>
                  <a:schemeClr val="accent6"/>
                </a:solidFill>
              </a:rPr>
              <a:t>bordure, en massif, </a:t>
            </a:r>
            <a:r>
              <a:rPr lang="fr-FR" b="1" dirty="0">
                <a:solidFill>
                  <a:schemeClr val="accent6"/>
                </a:solidFill>
              </a:rPr>
              <a:t>ou en petit </a:t>
            </a:r>
            <a:r>
              <a:rPr lang="fr-FR" b="1" dirty="0" smtClean="0">
                <a:solidFill>
                  <a:schemeClr val="accent6"/>
                </a:solidFill>
              </a:rPr>
              <a:t>couvre-sol. Grande rusticité (-35°C).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4874" y="5535207"/>
            <a:ext cx="1188295" cy="118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331248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epinierelocas.com/wp-content/uploads/2019/03/campanula-pearl-deep-blue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5"/>
          <a:stretch/>
        </p:blipFill>
        <p:spPr bwMode="auto">
          <a:xfrm>
            <a:off x="7211997" y="1028700"/>
            <a:ext cx="4980003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6003087" y="5639959"/>
            <a:ext cx="1973860" cy="874266"/>
            <a:chOff x="5977557" y="5578886"/>
            <a:chExt cx="1973860" cy="874266"/>
          </a:xfrm>
        </p:grpSpPr>
        <p:sp>
          <p:nvSpPr>
            <p:cNvPr id="15" name="Ellipse 14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23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 smtClean="0"/>
              <a:t>Alstroemeria</a:t>
            </a:r>
            <a:r>
              <a:rPr lang="en-US" sz="5400" b="1" dirty="0" smtClean="0"/>
              <a:t> </a:t>
            </a:r>
            <a:r>
              <a:rPr lang="fr-FR" sz="5400" b="1" dirty="0" smtClean="0"/>
              <a:t>« </a:t>
            </a:r>
            <a:r>
              <a:rPr lang="fr-FR" sz="5400" b="1" dirty="0"/>
              <a:t>G</a:t>
            </a:r>
            <a:r>
              <a:rPr lang="fr-FR" sz="5400" b="1" dirty="0" smtClean="0"/>
              <a:t>arden </a:t>
            </a:r>
            <a:r>
              <a:rPr lang="fr-FR" sz="5400" b="1" dirty="0"/>
              <a:t>compact </a:t>
            </a:r>
            <a:r>
              <a:rPr lang="fr-FR" sz="5400" b="1" dirty="0" err="1"/>
              <a:t>valley</a:t>
            </a:r>
            <a:r>
              <a:rPr lang="fr-FR" sz="5400" b="1" dirty="0"/>
              <a:t> girl 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477000" cy="338771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Appelée « </a:t>
            </a:r>
            <a:r>
              <a:rPr lang="fr-FR" b="1" dirty="0" smtClean="0">
                <a:solidFill>
                  <a:schemeClr val="accent6"/>
                </a:solidFill>
              </a:rPr>
              <a:t>Lilas </a:t>
            </a:r>
            <a:r>
              <a:rPr lang="fr-FR" b="1" dirty="0">
                <a:solidFill>
                  <a:schemeClr val="accent6"/>
                </a:solidFill>
              </a:rPr>
              <a:t>des Incas ». </a:t>
            </a:r>
            <a:r>
              <a:rPr lang="fr-FR" b="1" dirty="0" err="1">
                <a:solidFill>
                  <a:schemeClr val="accent6"/>
                </a:solidFill>
              </a:rPr>
              <a:t>Alstroemeria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compact, idéal pour les plantations en pots. Plante aux fleurs corail et jaune tigré de brun. Fleurissement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40 - 60 cm ; Largeur : </a:t>
            </a:r>
            <a:r>
              <a:rPr lang="fr-FR" b="1" dirty="0">
                <a:solidFill>
                  <a:schemeClr val="accent6"/>
                </a:solidFill>
              </a:rPr>
              <a:t>5</a:t>
            </a:r>
            <a:r>
              <a:rPr lang="fr-FR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pots, en jardinières, en massif ou en bordure. Variété rustique (-10°C).</a:t>
            </a: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08698" y="5431097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3" y="4188768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6631474" y="5390419"/>
            <a:ext cx="1973860" cy="874266"/>
            <a:chOff x="5977557" y="5578886"/>
            <a:chExt cx="1973860" cy="874266"/>
          </a:xfrm>
        </p:grpSpPr>
        <p:sp>
          <p:nvSpPr>
            <p:cNvPr id="14" name="Ellipse 13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2" name="Picture 2" descr="Raes Bloemzaden nv | Alstroemeria hybrida Garden Compact Valley Girl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287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713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CAPUCINE </a:t>
            </a:r>
            <a:r>
              <a:rPr lang="fr-FR" sz="4400" b="1" dirty="0" smtClean="0"/>
              <a:t>« De </a:t>
            </a:r>
            <a:r>
              <a:rPr lang="fr-FR" sz="4400" b="1" dirty="0" err="1" smtClean="0"/>
              <a:t>Lobb</a:t>
            </a:r>
            <a:r>
              <a:rPr lang="fr-FR" sz="4400" b="1" dirty="0" smtClean="0"/>
              <a:t> Mix</a:t>
            </a:r>
            <a:r>
              <a:rPr lang="en-US" sz="4400" b="1" dirty="0" smtClean="0"/>
              <a:t>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40028"/>
            <a:ext cx="7211997" cy="3288488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Plante grimpante aux fleurs de couleur multicolore (rouge, orange, jaune). Floraison des mois de juin à octobre.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200 - 300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soleil</a:t>
            </a:r>
            <a:r>
              <a:rPr lang="fr-FR" b="1" dirty="0">
                <a:solidFill>
                  <a:schemeClr val="accent6"/>
                </a:solidFill>
              </a:rPr>
              <a:t>. À utiliser </a:t>
            </a:r>
            <a:r>
              <a:rPr lang="fr-FR" b="1" dirty="0" smtClean="0">
                <a:solidFill>
                  <a:schemeClr val="accent6"/>
                </a:solidFill>
              </a:rPr>
              <a:t>sur muret, sur balcon, sur grillage, sur tonnelle ou en couvre-sol. Plante facile à cultiver. 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Fleurs comestibles. Permet d’éloigner les pucerons des légumes dans le potager.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4874" y="5535207"/>
            <a:ext cx="1188295" cy="118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331248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PUCINE GRANDE DE LO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75" y="1028700"/>
            <a:ext cx="5146812" cy="514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815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CAPUCINE </a:t>
            </a:r>
            <a:r>
              <a:rPr lang="fr-FR" sz="4400" b="1" dirty="0" smtClean="0"/>
              <a:t>« Tip Top Mix</a:t>
            </a:r>
            <a:r>
              <a:rPr lang="en-US" sz="4400" b="1" dirty="0" smtClean="0"/>
              <a:t>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7150078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Variété naine aux fleurs de couleur multicolore (rouge, orange, jaune). Fleurs bien au-dessus du feuillage compact. Floraison des mois de juin à octobre.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</a:t>
            </a:r>
            <a:r>
              <a:rPr lang="fr-FR" b="1" dirty="0">
                <a:solidFill>
                  <a:schemeClr val="accent6"/>
                </a:solidFill>
              </a:rPr>
              <a:t>2</a:t>
            </a:r>
            <a:r>
              <a:rPr lang="fr-FR" b="1" dirty="0" smtClean="0">
                <a:solidFill>
                  <a:schemeClr val="accent6"/>
                </a:solidFill>
              </a:rPr>
              <a:t>0 - 30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de préférence.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potée fleurie ou en massif. Plante facile à cultiver. 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Fleurs comestibles. Permet </a:t>
            </a:r>
            <a:r>
              <a:rPr lang="fr-FR" b="1" dirty="0">
                <a:solidFill>
                  <a:schemeClr val="accent6"/>
                </a:solidFill>
              </a:rPr>
              <a:t>d’éloigner les pucerons des légumes dans le potager. </a:t>
            </a: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11305" y="4906049"/>
            <a:ext cx="1753482" cy="17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Graines de fleurs CAPUCINE ALASKA TIP TOP (Tropaeolum (Nasturtium)) -  Graineterie A. DUCRETT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/>
          <a:stretch/>
        </p:blipFill>
        <p:spPr bwMode="auto">
          <a:xfrm>
            <a:off x="7150078" y="1028700"/>
            <a:ext cx="5041922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57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CAREX </a:t>
            </a:r>
            <a:r>
              <a:rPr lang="fr-FR" sz="4400" b="1" dirty="0" smtClean="0"/>
              <a:t>« </a:t>
            </a:r>
            <a:r>
              <a:rPr lang="fr-FR" sz="4400" b="1" dirty="0" err="1" smtClean="0"/>
              <a:t>Comans</a:t>
            </a:r>
            <a:r>
              <a:rPr lang="fr-FR" sz="4400" b="1" dirty="0" smtClean="0"/>
              <a:t> </a:t>
            </a:r>
            <a:r>
              <a:rPr lang="fr-FR" sz="4400" b="1" dirty="0" err="1" smtClean="0"/>
              <a:t>Bronco</a:t>
            </a:r>
            <a:r>
              <a:rPr lang="en-US" sz="4400" b="1" dirty="0" smtClean="0"/>
              <a:t>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7057100" cy="3288488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sz="2800" b="1" dirty="0" smtClean="0">
                <a:solidFill>
                  <a:schemeClr val="accent6"/>
                </a:solidFill>
              </a:rPr>
              <a:t>Graminée décorative formant une touffe souple et retombante de couleur brun-bronze aux reflets argentés.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45 cm ; Largeur : 40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8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800" b="1" dirty="0" smtClean="0">
                <a:solidFill>
                  <a:schemeClr val="accent6"/>
                </a:solidFill>
              </a:rPr>
              <a:t>. </a:t>
            </a:r>
            <a:r>
              <a:rPr lang="fr-FR" sz="2800" b="1" dirty="0">
                <a:solidFill>
                  <a:schemeClr val="accent6"/>
                </a:solidFill>
              </a:rPr>
              <a:t>À </a:t>
            </a:r>
            <a:r>
              <a:rPr lang="fr-FR" sz="2800" b="1" dirty="0" smtClean="0">
                <a:solidFill>
                  <a:schemeClr val="accent6"/>
                </a:solidFill>
              </a:rPr>
              <a:t>utiliser sur une pente, en rocaille, en massif ou en potée fleurie. Plante facile à cultiver. Résistance au froid et à la sécheresse.  </a:t>
            </a: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62900" y="5354592"/>
            <a:ext cx="1270430" cy="12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2" y="4141515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promessedefleurs.com/media/catalog/product/cache/267b0f64c5ebd5d96d2f2c3d93807d49/C/a/Carex-comans-Bronco-Lai-che-de-Nouvelle-Zelande-LD-17439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3"/>
          <a:stretch/>
        </p:blipFill>
        <p:spPr bwMode="auto">
          <a:xfrm>
            <a:off x="7057101" y="1028700"/>
            <a:ext cx="51348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6003087" y="5639959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068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CAREX </a:t>
            </a:r>
            <a:r>
              <a:rPr lang="fr-FR" sz="4400" b="1" dirty="0" smtClean="0"/>
              <a:t>« </a:t>
            </a:r>
            <a:r>
              <a:rPr lang="fr-FR" sz="4400" b="1" dirty="0" err="1" smtClean="0"/>
              <a:t>Testacea</a:t>
            </a:r>
            <a:r>
              <a:rPr lang="fr-FR" sz="4400" b="1" dirty="0" smtClean="0"/>
              <a:t> Prairie </a:t>
            </a:r>
            <a:r>
              <a:rPr lang="fr-FR" sz="4400" b="1" dirty="0" err="1" smtClean="0"/>
              <a:t>Fire</a:t>
            </a:r>
            <a:r>
              <a:rPr lang="en-US" sz="4400" b="1" dirty="0" smtClean="0"/>
              <a:t>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941177" cy="3288488"/>
          </a:xfrm>
        </p:spPr>
        <p:txBody>
          <a:bodyPr>
            <a:normAutofit fontScale="92500"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sz="2800" b="1" dirty="0" smtClean="0">
                <a:solidFill>
                  <a:schemeClr val="accent6"/>
                </a:solidFill>
              </a:rPr>
              <a:t>Graminée décorative formant une touffe souple et retombante de couleur vert olive prenant au cours de l’année des couleurs cuivrées.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45 cm ; Largeur : 45 cm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</a:t>
            </a:r>
            <a:r>
              <a:rPr lang="fr-FR" sz="2800" b="1" dirty="0">
                <a:solidFill>
                  <a:schemeClr val="accent6"/>
                </a:solidFill>
              </a:rPr>
              <a:t>À </a:t>
            </a:r>
            <a:r>
              <a:rPr lang="fr-FR" sz="2800" b="1" dirty="0" smtClean="0">
                <a:solidFill>
                  <a:schemeClr val="accent6"/>
                </a:solidFill>
              </a:rPr>
              <a:t>utiliser sur une pente, en rocaille, en massif ou en potée fleurie. Plante facile à cultiver. Résistance au froid et à la sécheresse.  </a:t>
            </a: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90909" y="4812606"/>
            <a:ext cx="1757308" cy="17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6" name="Picture 2" descr="Carex testacea 'Prairie Fire' - acheter des plantes sur Coolplan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r="7853" b="6652"/>
          <a:stretch/>
        </p:blipFill>
        <p:spPr bwMode="auto">
          <a:xfrm>
            <a:off x="6944139" y="996112"/>
            <a:ext cx="5244900" cy="589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711540" y="5761805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034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CARTHAMUS </a:t>
            </a:r>
            <a:r>
              <a:rPr lang="fr-FR" sz="4400" b="1" dirty="0" smtClean="0"/>
              <a:t>« Zanzibar Orange</a:t>
            </a:r>
            <a:r>
              <a:rPr lang="en-US" sz="4400" b="1" dirty="0" smtClean="0"/>
              <a:t>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522" y="1336142"/>
            <a:ext cx="6546573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sz="2800" b="1" dirty="0" smtClean="0">
                <a:solidFill>
                  <a:schemeClr val="accent6"/>
                </a:solidFill>
              </a:rPr>
              <a:t>Variété à grosses fleurs oranges vifs. Port droit. Floraison sur août-septembre. 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80 cm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Exposition soleil de préférence. </a:t>
            </a:r>
            <a:r>
              <a:rPr lang="fr-FR" sz="2800" b="1" dirty="0">
                <a:solidFill>
                  <a:schemeClr val="accent6"/>
                </a:solidFill>
              </a:rPr>
              <a:t>À </a:t>
            </a:r>
            <a:r>
              <a:rPr lang="fr-FR" sz="2800" b="1" dirty="0" smtClean="0">
                <a:solidFill>
                  <a:schemeClr val="accent6"/>
                </a:solidFill>
              </a:rPr>
              <a:t>utiliser en intérieur ou extérieur. Plante facile à cultiver. Bonne résistance à la chaleur. 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Utilisation possible en fleur coupée / fleur séchée.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90909" y="4812606"/>
            <a:ext cx="1757308" cy="17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https://cms.evanthia.nl/resources/uploads/2021/02/Carthamus_tinctorius_Zanzibar_Original_10180912G-2020_L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17" y="1028700"/>
            <a:ext cx="5380383" cy="586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91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 smtClean="0"/>
              <a:t>Cheveux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d’ange</a:t>
            </a:r>
            <a:r>
              <a:rPr lang="en-US" sz="5400" b="1" dirty="0" smtClean="0"/>
              <a:t> </a:t>
            </a:r>
            <a:r>
              <a:rPr lang="fr-FR" sz="5400" b="1" dirty="0" smtClean="0"/>
              <a:t>« </a:t>
            </a:r>
            <a:r>
              <a:rPr lang="en-US" sz="5400" b="1" dirty="0" smtClean="0"/>
              <a:t>Pony </a:t>
            </a:r>
            <a:r>
              <a:rPr lang="en-US" sz="5400" b="1" dirty="0"/>
              <a:t>Tails </a:t>
            </a:r>
            <a:r>
              <a:rPr lang="fr-FR" sz="5400" b="1" dirty="0"/>
              <a:t>»</a:t>
            </a:r>
            <a:r>
              <a:rPr lang="en-US" sz="5400" b="1" dirty="0"/>
              <a:t> 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40028"/>
            <a:ext cx="6617783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Plante </a:t>
            </a:r>
            <a:r>
              <a:rPr lang="fr-FR" b="1" dirty="0" smtClean="0">
                <a:solidFill>
                  <a:schemeClr val="accent6"/>
                </a:solidFill>
              </a:rPr>
              <a:t>vivace, de type graminée. Les feuilles ondulent sous le vent. Floraison en épis de couleur doré, en forme de « queue de poney », de juillet à août.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45 cm ; Largeur : 45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. À utiliser en </a:t>
            </a:r>
            <a:r>
              <a:rPr lang="fr-FR" b="1" dirty="0" smtClean="0">
                <a:solidFill>
                  <a:schemeClr val="accent6"/>
                </a:solidFill>
              </a:rPr>
              <a:t>bordure, en massif, en bac. Grande rusticité (-15°C) et peu sensible aux conditions difficiles.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41106" y="4589521"/>
            <a:ext cx="1596739" cy="15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6" name="Picture 4" descr="50 Rare Seeds Pack Stipa Tenuissima Mexican Feather Grass - Etsy Fra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4"/>
          <a:stretch/>
        </p:blipFill>
        <p:spPr bwMode="auto">
          <a:xfrm>
            <a:off x="6617783" y="1028700"/>
            <a:ext cx="557421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6003087" y="5639959"/>
            <a:ext cx="1973860" cy="874266"/>
            <a:chOff x="5977557" y="5578886"/>
            <a:chExt cx="1973860" cy="874266"/>
          </a:xfrm>
        </p:grpSpPr>
        <p:sp>
          <p:nvSpPr>
            <p:cNvPr id="15" name="Ellipse 14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720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CHRYSANTHEMUM </a:t>
            </a:r>
            <a:r>
              <a:rPr lang="fr-FR" sz="4800" b="1" dirty="0" smtClean="0"/>
              <a:t>« </a:t>
            </a:r>
            <a:r>
              <a:rPr lang="en-US" sz="4800" b="1" dirty="0" err="1" smtClean="0"/>
              <a:t>Leucanthemum</a:t>
            </a:r>
            <a:r>
              <a:rPr lang="en-US" sz="4800" b="1" dirty="0" smtClean="0"/>
              <a:t> Madonna</a:t>
            </a:r>
            <a:r>
              <a:rPr lang="fr-FR" sz="4800" b="1" dirty="0" smtClean="0"/>
              <a:t>»</a:t>
            </a:r>
            <a:r>
              <a:rPr lang="en-US" sz="4800" b="1" dirty="0" smtClean="0"/>
              <a:t> 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362700" cy="3288488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Variété compacte. Monticule de marguerites de couleur blanche au centre jaune. Feuillage vert foncé. Floraison de juin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potées fleuries, en bordure, en massif. Plante rustique ( - 20°C ). Culture facile.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technique : Enlever les fleurs fanées pour provoquer l’apparition de nouvelles fleurs.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808984" y="5307153"/>
            <a:ext cx="1178263" cy="11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0" y="4304692"/>
            <a:ext cx="1083199" cy="10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coclicoh.com/7366-thickbox_default/leucanthemum-maximum-madona-blan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6003087" y="5639959"/>
            <a:ext cx="1973860" cy="874266"/>
            <a:chOff x="5977557" y="5578886"/>
            <a:chExt cx="1973860" cy="874266"/>
          </a:xfrm>
        </p:grpSpPr>
        <p:sp>
          <p:nvSpPr>
            <p:cNvPr id="11" name="Ellipse 1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841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CLEOME </a:t>
            </a:r>
            <a:r>
              <a:rPr lang="fr-FR" sz="5400" b="1" dirty="0" smtClean="0"/>
              <a:t>« </a:t>
            </a:r>
            <a:r>
              <a:rPr lang="en-US" sz="5400" b="1" dirty="0" smtClean="0"/>
              <a:t>Sparkler 2.0 Mix </a:t>
            </a:r>
            <a:r>
              <a:rPr lang="fr-FR" sz="5400" b="1" dirty="0"/>
              <a:t>»</a:t>
            </a:r>
            <a:r>
              <a:rPr lang="en-US" sz="5400" b="1" dirty="0"/>
              <a:t> 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362700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Port buissonnant, compact et ramifié</a:t>
            </a:r>
            <a:r>
              <a:rPr lang="fr-FR" b="1" dirty="0">
                <a:solidFill>
                  <a:schemeClr val="accent6"/>
                </a:solidFill>
              </a:rPr>
              <a:t>. Croissance rapide. </a:t>
            </a:r>
            <a:r>
              <a:rPr lang="fr-FR" b="1" dirty="0" smtClean="0">
                <a:solidFill>
                  <a:schemeClr val="accent6"/>
                </a:solidFill>
              </a:rPr>
              <a:t>Floraison abondante. Floraison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60 cm ; Largeur : 60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</a:t>
            </a:r>
            <a:r>
              <a:rPr lang="fr-FR" b="1" dirty="0">
                <a:solidFill>
                  <a:schemeClr val="accent6"/>
                </a:solidFill>
              </a:rPr>
              <a:t>. À utiliser </a:t>
            </a:r>
            <a:r>
              <a:rPr lang="fr-FR" b="1" dirty="0" smtClean="0">
                <a:solidFill>
                  <a:schemeClr val="accent6"/>
                </a:solidFill>
              </a:rPr>
              <a:t>en potées fleuries, en bordure, en massif. </a:t>
            </a:r>
            <a:r>
              <a:rPr lang="fr-FR" b="1" dirty="0">
                <a:solidFill>
                  <a:schemeClr val="accent6"/>
                </a:solidFill>
              </a:rPr>
              <a:t>Apprécie la chaleur. </a:t>
            </a:r>
            <a:r>
              <a:rPr lang="fr-FR" b="1" dirty="0" smtClean="0">
                <a:solidFill>
                  <a:schemeClr val="accent6"/>
                </a:solidFill>
              </a:rPr>
              <a:t>Culture facile.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41106" y="4589521"/>
            <a:ext cx="1596739" cy="15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70105466-fl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11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COBAEA </a:t>
            </a:r>
            <a:r>
              <a:rPr lang="fr-FR" sz="5400" b="1" dirty="0" smtClean="0"/>
              <a:t>« </a:t>
            </a:r>
            <a:r>
              <a:rPr lang="en-US" sz="5400" b="1" dirty="0" err="1" smtClean="0"/>
              <a:t>Scandens</a:t>
            </a:r>
            <a:r>
              <a:rPr lang="en-US" sz="5400" b="1" dirty="0" smtClean="0"/>
              <a:t> White </a:t>
            </a:r>
            <a:r>
              <a:rPr lang="fr-FR" sz="5400" b="1" dirty="0" smtClean="0"/>
              <a:t>» (Lierre blanc)</a:t>
            </a:r>
            <a:r>
              <a:rPr lang="en-US" sz="5400" b="1" dirty="0" smtClean="0"/>
              <a:t> 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362700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Lierre blanc. Plante grimpante à croissance rapide. Feuillage épais. Floraison en forme de cloche de couleur verdâtre puis verte. Floraison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100 - 300 cm ; Largeur : 100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sur muret, sur palissade, sur grillage. Floraison parfumée. Culture facile.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1194" y="5373181"/>
            <a:ext cx="1333844" cy="133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3" y="4158651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raines de fleurs de vigne biologiques Kobea - Etsy 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2" y="1028700"/>
            <a:ext cx="5829298" cy="58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572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COLEUS </a:t>
            </a:r>
            <a:r>
              <a:rPr lang="fr-FR" sz="5400" b="1" dirty="0" smtClean="0"/>
              <a:t>« </a:t>
            </a:r>
            <a:r>
              <a:rPr lang="en-US" sz="5400" b="1" dirty="0" smtClean="0"/>
              <a:t>Kong Mosaic </a:t>
            </a:r>
            <a:r>
              <a:rPr lang="fr-FR" sz="5400" b="1" dirty="0" smtClean="0"/>
              <a:t>» (multicolore)</a:t>
            </a:r>
            <a:r>
              <a:rPr lang="en-US" sz="5400" b="1" dirty="0" smtClean="0"/>
              <a:t> 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362700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Port vigoureux en boule. </a:t>
            </a:r>
            <a:r>
              <a:rPr lang="fr-FR" b="1" dirty="0" smtClean="0">
                <a:solidFill>
                  <a:schemeClr val="accent6"/>
                </a:solidFill>
              </a:rPr>
              <a:t>Variété </a:t>
            </a:r>
            <a:r>
              <a:rPr lang="fr-FR" b="1" dirty="0">
                <a:solidFill>
                  <a:schemeClr val="accent6"/>
                </a:solidFill>
              </a:rPr>
              <a:t>extrêmement ramifiée aux grandes feuilles</a:t>
            </a:r>
            <a:r>
              <a:rPr lang="fr-FR" b="1" dirty="0" smtClean="0">
                <a:solidFill>
                  <a:schemeClr val="accent6"/>
                </a:solidFill>
              </a:rPr>
              <a:t>. Beau feuillage coloré. </a:t>
            </a:r>
            <a:endParaRPr lang="fr-FR" b="1" dirty="0">
              <a:solidFill>
                <a:schemeClr val="accent6"/>
              </a:solidFill>
            </a:endParaRPr>
          </a:p>
          <a:p>
            <a:r>
              <a:rPr lang="fr-FR" b="1" dirty="0">
                <a:solidFill>
                  <a:schemeClr val="accent6"/>
                </a:solidFill>
              </a:rPr>
              <a:t>Hauteur :  50 cm ; Largeur : </a:t>
            </a:r>
            <a:r>
              <a:rPr lang="fr-FR" b="1" dirty="0" smtClean="0">
                <a:solidFill>
                  <a:schemeClr val="accent6"/>
                </a:solidFill>
              </a:rPr>
              <a:t>40 </a:t>
            </a:r>
            <a:r>
              <a:rPr lang="fr-FR" b="1" dirty="0">
                <a:solidFill>
                  <a:schemeClr val="accent6"/>
                </a:solidFill>
              </a:rPr>
              <a:t>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massif, en vasque, en plante d’intérieur (vivace) ou d’extérieur (annuelle).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1194" y="5373181"/>
            <a:ext cx="1333844" cy="133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59" y="4158651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11359" y="4512250"/>
            <a:ext cx="1488582" cy="88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leus Kong Mosaic - Les Serres Michel Van de Walle inc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699"/>
            <a:ext cx="5829299" cy="58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20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 smtClean="0"/>
              <a:t>Alstroemeria</a:t>
            </a:r>
            <a:r>
              <a:rPr lang="en-US" sz="5400" b="1" dirty="0" smtClean="0"/>
              <a:t> </a:t>
            </a:r>
            <a:r>
              <a:rPr lang="fr-FR" sz="5400" b="1" dirty="0" smtClean="0"/>
              <a:t>« </a:t>
            </a:r>
            <a:r>
              <a:rPr lang="en-US" sz="5400" b="1" dirty="0"/>
              <a:t>G</a:t>
            </a:r>
            <a:r>
              <a:rPr lang="en-US" sz="5400" b="1" dirty="0" smtClean="0"/>
              <a:t>arden </a:t>
            </a:r>
            <a:r>
              <a:rPr lang="en-US" sz="5400" b="1" dirty="0" err="1"/>
              <a:t>indian</a:t>
            </a:r>
            <a:r>
              <a:rPr lang="en-US" sz="5400" b="1" dirty="0"/>
              <a:t> summer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692900" cy="3387718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Appelée « Lilas des Incas ». Plante aux fleurs flamboyantes, aux feuilles de couleur bronze, portées par de grandes tiges solides. Fleurissement de juin à novembre.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70 cm ; Largeur : </a:t>
            </a:r>
            <a:r>
              <a:rPr lang="fr-FR" b="1" dirty="0">
                <a:solidFill>
                  <a:schemeClr val="accent6"/>
                </a:solidFill>
              </a:rPr>
              <a:t>5</a:t>
            </a:r>
            <a:r>
              <a:rPr lang="fr-FR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massif ou en pot. Variété rustique (-10°C) et résistante aux maladies.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Belle variété pour la fleur coupée, offrant de beaux bouquets.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08698" y="5431097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https://www.promessedefleurs.com/media/catalog/product/cache/267b0f64c5ebd5d96d2f2c3d93807d49/A/l/Alstroemeria-Inticancha-Indian-Summer-8156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1" y="1028700"/>
            <a:ext cx="5399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3" y="4188768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6631474" y="5390419"/>
            <a:ext cx="1973860" cy="874266"/>
            <a:chOff x="5977557" y="5578886"/>
            <a:chExt cx="1973860" cy="874266"/>
          </a:xfrm>
        </p:grpSpPr>
        <p:sp>
          <p:nvSpPr>
            <p:cNvPr id="14" name="Ellipse 13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321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COLEUS </a:t>
            </a:r>
            <a:r>
              <a:rPr lang="fr-FR" sz="5400" b="1" dirty="0" smtClean="0"/>
              <a:t>« </a:t>
            </a:r>
            <a:r>
              <a:rPr lang="en-US" sz="5400" b="1" dirty="0" smtClean="0"/>
              <a:t>Kong red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362700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Port vigoureux en boule. </a:t>
            </a:r>
            <a:r>
              <a:rPr lang="fr-FR" b="1" dirty="0" smtClean="0">
                <a:solidFill>
                  <a:schemeClr val="accent6"/>
                </a:solidFill>
              </a:rPr>
              <a:t>Variété </a:t>
            </a:r>
            <a:r>
              <a:rPr lang="fr-FR" b="1" dirty="0">
                <a:solidFill>
                  <a:schemeClr val="accent6"/>
                </a:solidFill>
              </a:rPr>
              <a:t>extrêmement ramifiée aux grandes feuilles</a:t>
            </a:r>
            <a:r>
              <a:rPr lang="fr-FR" b="1" dirty="0" smtClean="0">
                <a:solidFill>
                  <a:schemeClr val="accent6"/>
                </a:solidFill>
              </a:rPr>
              <a:t>. Beau feuillage rouge. </a:t>
            </a:r>
            <a:endParaRPr lang="fr-FR" b="1" dirty="0">
              <a:solidFill>
                <a:schemeClr val="accent6"/>
              </a:solidFill>
            </a:endParaRPr>
          </a:p>
          <a:p>
            <a:r>
              <a:rPr lang="fr-FR" b="1" dirty="0">
                <a:solidFill>
                  <a:schemeClr val="accent6"/>
                </a:solidFill>
              </a:rPr>
              <a:t>Hauteur :  50 cm ; Largeur : </a:t>
            </a:r>
            <a:r>
              <a:rPr lang="fr-FR" b="1" dirty="0" smtClean="0">
                <a:solidFill>
                  <a:schemeClr val="accent6"/>
                </a:solidFill>
              </a:rPr>
              <a:t>40 </a:t>
            </a:r>
            <a:r>
              <a:rPr lang="fr-FR" b="1" dirty="0">
                <a:solidFill>
                  <a:schemeClr val="accent6"/>
                </a:solidFill>
              </a:rPr>
              <a:t>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massif, en vasque, en plante d’intérieur (vivace) ou d’extérieur (annuelle).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6" y="4396672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702868" y="5639959"/>
            <a:ext cx="1488582" cy="88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ong® Red Coleus, Premium Sh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82" y="1028699"/>
            <a:ext cx="5829299" cy="58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COLEUS </a:t>
            </a:r>
            <a:r>
              <a:rPr lang="fr-FR" sz="5400" b="1" dirty="0" smtClean="0"/>
              <a:t>« </a:t>
            </a:r>
            <a:r>
              <a:rPr lang="en-US" sz="5400" b="1" dirty="0" smtClean="0"/>
              <a:t>Kong scarlet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362700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Port vigoureux en boule. </a:t>
            </a:r>
            <a:r>
              <a:rPr lang="fr-FR" b="1" dirty="0" smtClean="0">
                <a:solidFill>
                  <a:schemeClr val="accent6"/>
                </a:solidFill>
              </a:rPr>
              <a:t>Variété </a:t>
            </a:r>
            <a:r>
              <a:rPr lang="fr-FR" b="1" dirty="0">
                <a:solidFill>
                  <a:schemeClr val="accent6"/>
                </a:solidFill>
              </a:rPr>
              <a:t>extrêmement ramifiée aux grandes feuilles</a:t>
            </a:r>
            <a:r>
              <a:rPr lang="fr-FR" b="1" dirty="0" smtClean="0">
                <a:solidFill>
                  <a:schemeClr val="accent6"/>
                </a:solidFill>
              </a:rPr>
              <a:t>. Beau feuillage écarlate. </a:t>
            </a:r>
            <a:endParaRPr lang="fr-FR" b="1" dirty="0">
              <a:solidFill>
                <a:schemeClr val="accent6"/>
              </a:solidFill>
            </a:endParaRPr>
          </a:p>
          <a:p>
            <a:r>
              <a:rPr lang="fr-FR" b="1" dirty="0">
                <a:solidFill>
                  <a:schemeClr val="accent6"/>
                </a:solidFill>
              </a:rPr>
              <a:t>Hauteur :  50 cm ; Largeur : </a:t>
            </a:r>
            <a:r>
              <a:rPr lang="fr-FR" b="1" dirty="0" smtClean="0">
                <a:solidFill>
                  <a:schemeClr val="accent6"/>
                </a:solidFill>
              </a:rPr>
              <a:t>40 </a:t>
            </a:r>
            <a:r>
              <a:rPr lang="fr-FR" b="1" dirty="0">
                <a:solidFill>
                  <a:schemeClr val="accent6"/>
                </a:solidFill>
              </a:rPr>
              <a:t>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, ombre.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massif, en vasque, en plante d’intérieur (vivace) ou d’extérieur (annuelle).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6" y="4396672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702868" y="5639959"/>
            <a:ext cx="1488582" cy="88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ong® Scarlet Coleus, Premium Sh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66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COREOPSIS </a:t>
            </a:r>
            <a:r>
              <a:rPr lang="fr-FR" sz="5400" b="1" dirty="0" smtClean="0"/>
              <a:t>« </a:t>
            </a:r>
            <a:r>
              <a:rPr lang="en-US" sz="5400" b="1" dirty="0" smtClean="0"/>
              <a:t>Grandiflora </a:t>
            </a:r>
            <a:r>
              <a:rPr lang="en-US" sz="5400" b="1" dirty="0" err="1" smtClean="0"/>
              <a:t>solanna</a:t>
            </a:r>
            <a:r>
              <a:rPr lang="en-US" sz="5400" b="1" dirty="0" smtClean="0"/>
              <a:t> glow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40028"/>
            <a:ext cx="6939073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Plante vivace. Port compact. Feuillage vert brillant solide. Fleurs de couleur jaune crème. Fleurissement de juin à septembre. 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</a:t>
            </a:r>
            <a:r>
              <a:rPr lang="fr-FR" b="1" dirty="0">
                <a:solidFill>
                  <a:schemeClr val="accent6"/>
                </a:solidFill>
              </a:rPr>
              <a:t>:  </a:t>
            </a:r>
            <a:r>
              <a:rPr lang="fr-FR" b="1" dirty="0" smtClean="0">
                <a:solidFill>
                  <a:schemeClr val="accent6"/>
                </a:solidFill>
              </a:rPr>
              <a:t>40 </a:t>
            </a:r>
            <a:r>
              <a:rPr lang="fr-FR" b="1" dirty="0">
                <a:solidFill>
                  <a:schemeClr val="accent6"/>
                </a:solidFill>
              </a:rPr>
              <a:t>cm ; Largeur : </a:t>
            </a:r>
            <a:r>
              <a:rPr lang="fr-FR" b="1" dirty="0" smtClean="0">
                <a:solidFill>
                  <a:schemeClr val="accent6"/>
                </a:solidFill>
              </a:rPr>
              <a:t>40 </a:t>
            </a:r>
            <a:r>
              <a:rPr lang="fr-FR" b="1" dirty="0">
                <a:solidFill>
                  <a:schemeClr val="accent6"/>
                </a:solidFill>
              </a:rPr>
              <a:t>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ou soleil.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massif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ou en potées fleuries. Bonne tolérance à la chaleur, à la sécheresse et à l’humidité.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52" y="4008896"/>
            <a:ext cx="1345644" cy="1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onception d'icône de soleil 9267657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09369" y="5338693"/>
            <a:ext cx="1475579" cy="14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reopsis grandiflora Glo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7103" r="5901"/>
          <a:stretch/>
        </p:blipFill>
        <p:spPr bwMode="auto">
          <a:xfrm>
            <a:off x="6939074" y="1028700"/>
            <a:ext cx="5252926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6003087" y="5639959"/>
            <a:ext cx="1973860" cy="874266"/>
            <a:chOff x="5977557" y="5578886"/>
            <a:chExt cx="1973860" cy="874266"/>
          </a:xfrm>
        </p:grpSpPr>
        <p:sp>
          <p:nvSpPr>
            <p:cNvPr id="13" name="Ellipse 12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610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COSMOS </a:t>
            </a:r>
            <a:r>
              <a:rPr lang="fr-FR" sz="5400" b="1" dirty="0" smtClean="0"/>
              <a:t>« </a:t>
            </a:r>
            <a:r>
              <a:rPr lang="en-US" sz="5400" b="1" dirty="0" err="1" smtClean="0"/>
              <a:t>Bipinnatus</a:t>
            </a:r>
            <a:r>
              <a:rPr lang="en-US" sz="5400" b="1" dirty="0" smtClean="0"/>
              <a:t> sonata carmine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362700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Cosmos de taille modeste, aux fleurs simples de couleur rose carminée à cœur jaune. Floraison continue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</a:t>
            </a:r>
            <a:r>
              <a:rPr lang="fr-FR" b="1" dirty="0">
                <a:solidFill>
                  <a:schemeClr val="accent6"/>
                </a:solidFill>
              </a:rPr>
              <a:t>:  </a:t>
            </a:r>
            <a:r>
              <a:rPr lang="fr-FR" b="1" dirty="0" smtClean="0">
                <a:solidFill>
                  <a:schemeClr val="accent6"/>
                </a:solidFill>
              </a:rPr>
              <a:t>60 </a:t>
            </a:r>
            <a:r>
              <a:rPr lang="fr-FR" b="1" dirty="0">
                <a:solidFill>
                  <a:schemeClr val="accent6"/>
                </a:solidFill>
              </a:rPr>
              <a:t>cm ; Largeur : 3</a:t>
            </a:r>
            <a:r>
              <a:rPr lang="fr-FR" b="1" dirty="0" smtClean="0">
                <a:solidFill>
                  <a:schemeClr val="accent6"/>
                </a:solidFill>
              </a:rPr>
              <a:t>0 </a:t>
            </a:r>
            <a:r>
              <a:rPr lang="fr-FR" b="1" dirty="0">
                <a:solidFill>
                  <a:schemeClr val="accent6"/>
                </a:solidFill>
              </a:rPr>
              <a:t>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de préférence.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massif, en vasque, en potées fleuries.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Peut également s’utiliser en fleur coupée.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08019" y="4523019"/>
            <a:ext cx="1817668" cy="18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osmos Sonata Car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790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COSMOS </a:t>
            </a:r>
            <a:r>
              <a:rPr lang="fr-FR" sz="5400" b="1" dirty="0" smtClean="0"/>
              <a:t>« </a:t>
            </a:r>
            <a:r>
              <a:rPr lang="en-US" sz="5400" b="1" dirty="0" err="1" smtClean="0"/>
              <a:t>Bipinnatus</a:t>
            </a:r>
            <a:r>
              <a:rPr lang="en-US" sz="5400" b="1" dirty="0" smtClean="0"/>
              <a:t> sonata pink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6362700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Cosmos de taille modeste, aux fleurs simples de couleur rose claire à cœur jaune. Floraison continue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</a:t>
            </a:r>
            <a:r>
              <a:rPr lang="fr-FR" b="1" dirty="0">
                <a:solidFill>
                  <a:schemeClr val="accent6"/>
                </a:solidFill>
              </a:rPr>
              <a:t>:  5</a:t>
            </a:r>
            <a:r>
              <a:rPr lang="fr-FR" b="1" dirty="0" smtClean="0">
                <a:solidFill>
                  <a:schemeClr val="accent6"/>
                </a:solidFill>
              </a:rPr>
              <a:t>0 </a:t>
            </a:r>
            <a:r>
              <a:rPr lang="fr-FR" b="1" dirty="0">
                <a:solidFill>
                  <a:schemeClr val="accent6"/>
                </a:solidFill>
              </a:rPr>
              <a:t>cm ; Largeur : 3</a:t>
            </a:r>
            <a:r>
              <a:rPr lang="fr-FR" b="1" dirty="0" smtClean="0">
                <a:solidFill>
                  <a:schemeClr val="accent6"/>
                </a:solidFill>
              </a:rPr>
              <a:t>0 </a:t>
            </a:r>
            <a:r>
              <a:rPr lang="fr-FR" b="1" dirty="0">
                <a:solidFill>
                  <a:schemeClr val="accent6"/>
                </a:solidFill>
              </a:rPr>
              <a:t>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de préférence.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massif, en vasque, en potées fleuries.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Peut également s’utiliser en fleur coupée.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08019" y="4523019"/>
            <a:ext cx="1817668" cy="18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osmos Série Sonata™ - Nors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699"/>
            <a:ext cx="5829299" cy="58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57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COSMOS </a:t>
            </a:r>
            <a:r>
              <a:rPr lang="fr-FR" sz="5400" b="1" dirty="0" smtClean="0"/>
              <a:t>« </a:t>
            </a:r>
            <a:r>
              <a:rPr lang="en-US" sz="5400" b="1" dirty="0" err="1" smtClean="0"/>
              <a:t>Bipinnatus</a:t>
            </a:r>
            <a:r>
              <a:rPr lang="en-US" sz="5400" b="1" dirty="0" smtClean="0"/>
              <a:t> sonata white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5740255" cy="32884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Cosmos de taille modeste, aux fleurs simples de couleur blanche à cœur jaune. Floraison continue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</a:t>
            </a:r>
            <a:r>
              <a:rPr lang="fr-FR" b="1" dirty="0">
                <a:solidFill>
                  <a:schemeClr val="accent6"/>
                </a:solidFill>
              </a:rPr>
              <a:t>:  </a:t>
            </a:r>
            <a:r>
              <a:rPr lang="fr-FR" b="1" dirty="0" smtClean="0">
                <a:solidFill>
                  <a:schemeClr val="accent6"/>
                </a:solidFill>
              </a:rPr>
              <a:t>60 </a:t>
            </a:r>
            <a:r>
              <a:rPr lang="fr-FR" b="1" dirty="0">
                <a:solidFill>
                  <a:schemeClr val="accent6"/>
                </a:solidFill>
              </a:rPr>
              <a:t>cm ; Largeur : 3</a:t>
            </a:r>
            <a:r>
              <a:rPr lang="fr-FR" b="1" dirty="0" smtClean="0">
                <a:solidFill>
                  <a:schemeClr val="accent6"/>
                </a:solidFill>
              </a:rPr>
              <a:t>0 </a:t>
            </a:r>
            <a:r>
              <a:rPr lang="fr-FR" b="1" dirty="0">
                <a:solidFill>
                  <a:schemeClr val="accent6"/>
                </a:solidFill>
              </a:rPr>
              <a:t>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de préférence.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massif, en vasque, en potées fleuries.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Peut également s’utiliser en fleur coupée.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08019" y="4523019"/>
            <a:ext cx="1817668" cy="18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osmos bipinnatus 'Sonata White'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1"/>
          <a:stretch/>
        </p:blipFill>
        <p:spPr bwMode="auto">
          <a:xfrm>
            <a:off x="5740256" y="1028700"/>
            <a:ext cx="6451744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96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CRASPEDIA </a:t>
            </a:r>
            <a:r>
              <a:rPr lang="fr-FR" sz="4800" b="1" dirty="0" smtClean="0"/>
              <a:t>« </a:t>
            </a:r>
            <a:r>
              <a:rPr lang="en-US" sz="4800" b="1" dirty="0" err="1" smtClean="0"/>
              <a:t>Globosa</a:t>
            </a:r>
            <a:r>
              <a:rPr lang="en-US" sz="4800" b="1" dirty="0" smtClean="0"/>
              <a:t> drumstick </a:t>
            </a:r>
            <a:r>
              <a:rPr lang="fr-FR" sz="4800" b="1" dirty="0" smtClean="0"/>
              <a:t>» (jaune d’or)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0028"/>
            <a:ext cx="5790344" cy="3288488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 </a:t>
            </a:r>
            <a:r>
              <a:rPr lang="fr-FR" b="1" dirty="0" smtClean="0">
                <a:solidFill>
                  <a:schemeClr val="accent6"/>
                </a:solidFill>
              </a:rPr>
              <a:t>Appelée « baguette de tambour ». Fleurs rondes de couleur jaune, à tige unique sans feuille. Floraison de juillet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</a:t>
            </a:r>
            <a:r>
              <a:rPr lang="fr-FR" b="1" dirty="0">
                <a:solidFill>
                  <a:schemeClr val="accent6"/>
                </a:solidFill>
              </a:rPr>
              <a:t>:  </a:t>
            </a:r>
            <a:r>
              <a:rPr lang="fr-FR" b="1" dirty="0" smtClean="0">
                <a:solidFill>
                  <a:schemeClr val="accent6"/>
                </a:solidFill>
              </a:rPr>
              <a:t>60 </a:t>
            </a:r>
            <a:r>
              <a:rPr lang="fr-FR" b="1" dirty="0">
                <a:solidFill>
                  <a:schemeClr val="accent6"/>
                </a:solidFill>
              </a:rPr>
              <a:t>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 de préférence. </a:t>
            </a:r>
            <a:r>
              <a:rPr lang="fr-FR" b="1" dirty="0">
                <a:solidFill>
                  <a:schemeClr val="accent6"/>
                </a:solidFill>
              </a:rPr>
              <a:t>À utiliser </a:t>
            </a:r>
            <a:r>
              <a:rPr lang="fr-FR" b="1" dirty="0" smtClean="0">
                <a:solidFill>
                  <a:schemeClr val="accent6"/>
                </a:solidFill>
              </a:rPr>
              <a:t>en massif, en rocaille ou en potées fleuries. Supporte mal les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Peut également s’utiliser en fleur coupée / fleur séchée.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08019" y="4523019"/>
            <a:ext cx="1817668" cy="18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raspedia Globosa Baguette De Tambour - Graines Baumau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4" r="15997" b="14435"/>
          <a:stretch/>
        </p:blipFill>
        <p:spPr bwMode="auto">
          <a:xfrm>
            <a:off x="5790345" y="1028699"/>
            <a:ext cx="6401655" cy="526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68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DAHLIA </a:t>
            </a:r>
            <a:r>
              <a:rPr lang="fr-FR" sz="4800" b="1" dirty="0" smtClean="0"/>
              <a:t>« Surprise Paula</a:t>
            </a:r>
            <a:r>
              <a:rPr lang="en-US" sz="4800" b="1" dirty="0" smtClean="0"/>
              <a:t>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9865" y="5214493"/>
            <a:ext cx="1196502" cy="1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3" y="4039238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218" name="Picture 2" descr="Dahlia Dahlietta Select® Paula℗ - Beekenkamp Pl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75" y="1146423"/>
            <a:ext cx="5606425" cy="5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7120158" cy="300614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Dahlia aux grandes fleurs doubles. Port droit. Fleurissement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20 - </a:t>
            </a:r>
            <a:r>
              <a:rPr lang="fr-FR" sz="2600" b="1" dirty="0">
                <a:solidFill>
                  <a:schemeClr val="accent6"/>
                </a:solidFill>
              </a:rPr>
              <a:t>2</a:t>
            </a:r>
            <a:r>
              <a:rPr lang="fr-FR" sz="2600" b="1" dirty="0" smtClean="0">
                <a:solidFill>
                  <a:schemeClr val="accent6"/>
                </a:solidFill>
              </a:rPr>
              <a:t>5 cm ; Largeur : 20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massif. Peu d’arrosage nécessaire.  </a:t>
            </a:r>
            <a:endParaRPr lang="fr-FR" sz="2600" b="1" dirty="0">
              <a:solidFill>
                <a:schemeClr val="accent6"/>
              </a:solidFill>
            </a:endParaRP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10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DAHLIA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Surprise Kelly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2" y="1204561"/>
            <a:ext cx="6341995" cy="300614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Dahlia aux grandes fleurs doubles. Port droit. Fleurissement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20 - </a:t>
            </a:r>
            <a:r>
              <a:rPr lang="fr-FR" sz="2600" b="1" dirty="0">
                <a:solidFill>
                  <a:schemeClr val="accent6"/>
                </a:solidFill>
              </a:rPr>
              <a:t>2</a:t>
            </a:r>
            <a:r>
              <a:rPr lang="fr-FR" sz="2600" b="1" dirty="0" smtClean="0">
                <a:solidFill>
                  <a:schemeClr val="accent6"/>
                </a:solidFill>
              </a:rPr>
              <a:t>5 cm ; Largeur : 20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massif. Peu d’arrosage nécessaire.  </a:t>
            </a:r>
            <a:endParaRPr lang="fr-FR" sz="2600" b="1" dirty="0">
              <a:solidFill>
                <a:schemeClr val="accent6"/>
              </a:solidFill>
            </a:endParaRP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9865" y="5214493"/>
            <a:ext cx="1196502" cy="1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3" y="4039238"/>
            <a:ext cx="1243286" cy="12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6" name="Picture 4" descr="Kell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/>
          <a:stretch/>
        </p:blipFill>
        <p:spPr bwMode="auto">
          <a:xfrm>
            <a:off x="6991145" y="1028699"/>
            <a:ext cx="5200855" cy="599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59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DAHLIA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Mystic Enchantment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2" y="1204561"/>
            <a:ext cx="6341995" cy="300614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Dahlia aux grandes fleurs rouges étoilées sur un feuillage de couleur ébène. Port droit. Fleurissement de juillet à novembre.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– 50 cm ; Largeur : 40 – 60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massif. Peu d’arrosage nécessaire. Plante résistante aux maladies. Peu résistante aux gelées.   </a:t>
            </a:r>
            <a:endParaRPr lang="fr-FR" sz="2600" b="1" dirty="0">
              <a:solidFill>
                <a:schemeClr val="accent6"/>
              </a:solidFill>
            </a:endParaRP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1677" y="5418744"/>
            <a:ext cx="1103064" cy="11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7" y="4350284"/>
            <a:ext cx="1103704" cy="11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434" name="Picture 2" descr="First 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9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ARGYRANTHEMUM </a:t>
            </a:r>
            <a:r>
              <a:rPr lang="fr-FR" sz="5400" b="1" dirty="0" smtClean="0"/>
              <a:t>« </a:t>
            </a:r>
            <a:r>
              <a:rPr lang="en-US" sz="5400" b="1" dirty="0" smtClean="0"/>
              <a:t>Angelic Ruby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327350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Belle variété de marguerites, au port compact et vigoureux, produisant des fleurs rouges Ruby pendant tout l’été. Fleurissement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45 - 60 cm ; Largeur : </a:t>
            </a:r>
            <a:r>
              <a:rPr lang="fr-FR" b="1" dirty="0">
                <a:solidFill>
                  <a:schemeClr val="accent6"/>
                </a:solidFill>
              </a:rPr>
              <a:t>4</a:t>
            </a:r>
            <a:r>
              <a:rPr lang="fr-FR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de préférence. Se plante en massif ou en pot.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3" y="4332248"/>
            <a:ext cx="1851832" cy="18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aes Bloemzaden nv | Argyranthemum frutescens Angelic Ruby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50" y="10287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DAHLIA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Mystic Illusion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2" y="1204561"/>
            <a:ext cx="6341995" cy="300614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Dahlia aux grandes fleurs jaunes sur un feuillage de couleur ébène. Port droit. Fleurissement de juillet à novembre.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– 50 cm ; Largeur : 40 – 60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massif. Peu résistante aux gelées.   </a:t>
            </a:r>
            <a:endParaRPr lang="fr-FR" sz="2600" b="1" dirty="0">
              <a:solidFill>
                <a:schemeClr val="accent6"/>
              </a:solidFill>
            </a:endParaRP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1677" y="5418744"/>
            <a:ext cx="1103064" cy="11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7" y="4350284"/>
            <a:ext cx="1103704" cy="11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458" name="Picture 2" descr="Dahlia mystic 'Illusion'® - Vente plant de dalhia à fleurs ambré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11" y="1030010"/>
            <a:ext cx="5827989" cy="58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87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DAHLIA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Figaro Mix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2" y="1204561"/>
            <a:ext cx="6341995" cy="300614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hâtive et compacte. Dahlia aux grandes fleurs aux coloris variés. Port droit. 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cm </a:t>
            </a:r>
            <a:endParaRPr lang="fr-FR" sz="2600" b="1" dirty="0">
              <a:solidFill>
                <a:schemeClr val="accent6"/>
              </a:solidFill>
            </a:endParaRP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grand pot, en jardinière, en massif. Peu résistante aux gelées.   </a:t>
            </a:r>
            <a:endParaRPr lang="fr-FR" sz="2600" b="1" dirty="0">
              <a:solidFill>
                <a:schemeClr val="accent6"/>
              </a:solidFill>
            </a:endParaRP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80539" y="5421264"/>
            <a:ext cx="1125339" cy="11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7" y="4350284"/>
            <a:ext cx="1103704" cy="11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ahlia Figaro (Mix) Flower Seeds – myBageec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09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DAHLIA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Harlequin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2" y="1341437"/>
            <a:ext cx="6157720" cy="3006141"/>
          </a:xfrm>
        </p:spPr>
        <p:txBody>
          <a:bodyPr>
            <a:noAutofit/>
          </a:bodyPr>
          <a:lstStyle/>
          <a:p>
            <a:r>
              <a:rPr lang="fr-FR" sz="2600" b="1" dirty="0">
                <a:solidFill>
                  <a:schemeClr val="accent6"/>
                </a:solidFill>
              </a:rPr>
              <a:t>Mélange </a:t>
            </a:r>
            <a:r>
              <a:rPr lang="fr-FR" sz="2600" b="1" dirty="0" smtClean="0">
                <a:solidFill>
                  <a:schemeClr val="accent6"/>
                </a:solidFill>
              </a:rPr>
              <a:t>de </a:t>
            </a:r>
            <a:r>
              <a:rPr lang="fr-FR" sz="2600" b="1" dirty="0">
                <a:solidFill>
                  <a:schemeClr val="accent6"/>
                </a:solidFill>
              </a:rPr>
              <a:t>fleurs </a:t>
            </a:r>
            <a:r>
              <a:rPr lang="fr-FR" sz="2600" b="1" dirty="0" smtClean="0">
                <a:solidFill>
                  <a:schemeClr val="accent6"/>
                </a:solidFill>
              </a:rPr>
              <a:t>bicolores </a:t>
            </a:r>
            <a:r>
              <a:rPr lang="fr-FR" sz="2600" b="1" dirty="0">
                <a:solidFill>
                  <a:schemeClr val="accent6"/>
                </a:solidFill>
              </a:rPr>
              <a:t>très attractives. Port uniforme et ramifié. </a:t>
            </a:r>
            <a:r>
              <a:rPr lang="fr-FR" sz="2600" b="1" dirty="0" smtClean="0">
                <a:solidFill>
                  <a:schemeClr val="accent6"/>
                </a:solidFill>
              </a:rPr>
              <a:t>Fleurissement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30 cm </a:t>
            </a:r>
            <a:endParaRPr lang="fr-FR" sz="2600" b="1" dirty="0">
              <a:solidFill>
                <a:schemeClr val="accent6"/>
              </a:solidFill>
            </a:endParaRP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grand pot, en jardinière, en massif. Peu résistante aux gelées.   </a:t>
            </a:r>
            <a:endParaRPr lang="fr-FR" sz="2600" b="1" dirty="0">
              <a:solidFill>
                <a:schemeClr val="accent6"/>
              </a:solidFill>
            </a:endParaRP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80539" y="5421264"/>
            <a:ext cx="1125339" cy="11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7" y="4350284"/>
            <a:ext cx="1103704" cy="11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ahlia Harlequin Jardins / Balcons / Terrasses - Voltz Horticult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13134"/>
          <a:stretch/>
        </p:blipFill>
        <p:spPr bwMode="auto">
          <a:xfrm>
            <a:off x="6162262" y="1028700"/>
            <a:ext cx="6029738" cy="58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554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DELOSPERMA </a:t>
            </a:r>
            <a:r>
              <a:rPr lang="fr-FR" sz="4800" b="1" dirty="0" smtClean="0"/>
              <a:t>« </a:t>
            </a:r>
            <a:r>
              <a:rPr lang="en-US" sz="4800" b="1" dirty="0" err="1" smtClean="0"/>
              <a:t>Congesta</a:t>
            </a:r>
            <a:r>
              <a:rPr lang="en-US" sz="4800" b="1" dirty="0" smtClean="0"/>
              <a:t> Yellow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1" y="1341437"/>
            <a:ext cx="6462519" cy="300614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vivace aux fleurs d’un jaune vif et aux feuilles succulentes. Fleurissement d’avril à septembre.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5 - 10 cm ; Largeur : 20 cm</a:t>
            </a:r>
            <a:endParaRPr lang="fr-FR" sz="2600" b="1" dirty="0">
              <a:solidFill>
                <a:schemeClr val="accent6"/>
              </a:solidFill>
            </a:endParaRP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grand pot, en massif, en rocaille ou comme couvre-sol. Bonne tolérance à la sécheresse. Bonne rusticité ( -10°C ). </a:t>
            </a:r>
            <a:endParaRPr lang="fr-FR" sz="2600" b="1" dirty="0">
              <a:solidFill>
                <a:schemeClr val="accent6"/>
              </a:solidFill>
            </a:endParaRP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80539" y="5421264"/>
            <a:ext cx="1125339" cy="11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7" y="4350284"/>
            <a:ext cx="1103704" cy="11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elosperma Congesta Ice Plant 4 Pack - Plants4Hom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r="11590"/>
          <a:stretch/>
        </p:blipFill>
        <p:spPr bwMode="auto">
          <a:xfrm>
            <a:off x="6467060" y="1028700"/>
            <a:ext cx="5724940" cy="58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6003087" y="5639959"/>
            <a:ext cx="1973860" cy="874266"/>
            <a:chOff x="5977557" y="5578886"/>
            <a:chExt cx="1973860" cy="874266"/>
          </a:xfrm>
        </p:grpSpPr>
        <p:sp>
          <p:nvSpPr>
            <p:cNvPr id="17" name="Ellipse 16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136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DIANTHUS </a:t>
            </a:r>
            <a:r>
              <a:rPr lang="fr-FR" sz="4800" b="1" dirty="0" smtClean="0"/>
              <a:t>« </a:t>
            </a:r>
            <a:r>
              <a:rPr lang="en-US" sz="4800" b="1" dirty="0" smtClean="0"/>
              <a:t>Beauties </a:t>
            </a:r>
            <a:r>
              <a:rPr lang="en-US" sz="4800" b="1" dirty="0" err="1" smtClean="0"/>
              <a:t>Kahori</a:t>
            </a:r>
            <a:r>
              <a:rPr lang="en-US" sz="4800" b="1" dirty="0" smtClean="0"/>
              <a:t> </a:t>
            </a:r>
            <a:r>
              <a:rPr lang="fr-FR" sz="4800" b="1" dirty="0" smtClean="0"/>
              <a:t>» (Œillet)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1" y="1341437"/>
            <a:ext cx="6343251" cy="3178093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Œillet compact, semi-persistant, aux fleurs de couleur rose carmin vif. Fleurissement abondant et odorant de juin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20 cm ; Largeur : 40 cm</a:t>
            </a:r>
            <a:endParaRPr lang="fr-FR" sz="2600" b="1" dirty="0">
              <a:solidFill>
                <a:schemeClr val="accent6"/>
              </a:solidFill>
            </a:endParaRP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grand pot, en massif, en rocaille. Bonne rusticité ( -20°C ). </a:t>
            </a:r>
            <a:endParaRPr lang="fr-FR" sz="2600" b="1" dirty="0">
              <a:solidFill>
                <a:schemeClr val="accent6"/>
              </a:solidFill>
            </a:endParaRPr>
          </a:p>
          <a:p>
            <a:endParaRPr lang="fr-FR" sz="2600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80539" y="5421264"/>
            <a:ext cx="1125339" cy="11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7" y="4350284"/>
            <a:ext cx="1103704" cy="11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ianthus Beauties Kahori liners from Emerald Coast Grow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74"/>
          <a:stretch/>
        </p:blipFill>
        <p:spPr bwMode="auto">
          <a:xfrm>
            <a:off x="6347792" y="1028700"/>
            <a:ext cx="5912418" cy="58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5940967" y="5647834"/>
            <a:ext cx="1973860" cy="874266"/>
            <a:chOff x="5977557" y="5578886"/>
            <a:chExt cx="1973860" cy="874266"/>
          </a:xfrm>
        </p:grpSpPr>
        <p:sp>
          <p:nvSpPr>
            <p:cNvPr id="17" name="Ellipse 16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791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DIASCIA </a:t>
            </a:r>
            <a:r>
              <a:rPr lang="fr-FR" sz="4800" b="1" dirty="0" smtClean="0"/>
              <a:t>« Trinity Sunset</a:t>
            </a:r>
            <a:r>
              <a:rPr lang="en-US" sz="4800" b="1" dirty="0" smtClean="0"/>
              <a:t>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659006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" descr="Trinity™ Sunset - Danzige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68" name="Picture 4" descr="Diascia barberae Trinity Sunset - Diascie à grandes fleurs rose briqu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1" y="1028700"/>
            <a:ext cx="5399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7061200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Jolie plante annuelle aux fleurs roses briques. Variété compacte et touffue. Très florifère. Fleurissement sans discontinuer tout le long des tiges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25 - 35 cm ; Largeur : 30 - 40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massif, en bordure. Résistance possible d’une année à l’autre si l’hiver est doux. </a:t>
            </a:r>
          </a:p>
        </p:txBody>
      </p:sp>
    </p:spTree>
    <p:extLst>
      <p:ext uri="{BB962C8B-B14F-4D97-AF65-F5344CB8AC3E}">
        <p14:creationId xmlns:p14="http://schemas.microsoft.com/office/powerpoint/2010/main" val="3136943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DIASCIA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Breezee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Appleblossom</a:t>
            </a:r>
            <a:r>
              <a:rPr lang="en-US" sz="4800" b="1" dirty="0" smtClean="0"/>
              <a:t>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465044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477000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Jolie plante annuelle aux fleurs roses claires. Plante semi-retombante. Très florifère. Fleurissement de mai à octobre.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25 - 35 cm ; Largeur : 30 - 40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suspension, en grand pot, en jardinière, en massif, en bordure. Résistance possible d’une année à l’autre si l’hiver est doux. </a:t>
            </a:r>
          </a:p>
        </p:txBody>
      </p:sp>
      <p:pic>
        <p:nvPicPr>
          <p:cNvPr id="10242" name="Picture 2" descr="Diascia Breez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/>
          <a:stretch/>
        </p:blipFill>
        <p:spPr bwMode="auto">
          <a:xfrm>
            <a:off x="6365348" y="1028700"/>
            <a:ext cx="5826652" cy="40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754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DOLICHOS </a:t>
            </a:r>
            <a:r>
              <a:rPr lang="fr-FR" sz="4800" b="1" dirty="0" smtClean="0"/>
              <a:t>« Ruby </a:t>
            </a:r>
            <a:r>
              <a:rPr lang="fr-FR" sz="4800" b="1" dirty="0" err="1" smtClean="0"/>
              <a:t>moon</a:t>
            </a:r>
            <a:r>
              <a:rPr lang="en-US" sz="4800" b="1" dirty="0" smtClean="0"/>
              <a:t> 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33202" y="5539834"/>
            <a:ext cx="1063962" cy="10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" y="4465044"/>
            <a:ext cx="988827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477000" cy="3293711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grimpante à croissance rapide. Feuillage vert teinté de rouge. Grappes de fleurs de couleur rose et lilas. Fleurissement de juillet à septembre.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200 – 300 cm ; Largeur : 100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sur un muret, un grillage, une arche ou encore une clôture. Non rustique. </a:t>
            </a:r>
          </a:p>
        </p:txBody>
      </p:sp>
      <p:pic>
        <p:nvPicPr>
          <p:cNvPr id="13314" name="Picture 2" descr="https://www.promessedefleurs.com/media/catalog/product/cache/267b0f64c5ebd5d96d2f2c3d93807d49/G/r/Graines-de-Dolichos-lablab-Ruby-Moon-Lablab-IF-86213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0123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ERYNGIUM </a:t>
            </a:r>
            <a:r>
              <a:rPr lang="fr-FR" sz="4800" b="1" dirty="0" smtClean="0"/>
              <a:t>« </a:t>
            </a:r>
            <a:r>
              <a:rPr lang="fr-FR" sz="4800" b="1" dirty="0" err="1" smtClean="0"/>
              <a:t>Magical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blue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lagoon</a:t>
            </a:r>
            <a:r>
              <a:rPr lang="fr-FR" sz="4800" b="1" dirty="0" smtClean="0"/>
              <a:t> </a:t>
            </a:r>
            <a:r>
              <a:rPr lang="en-US" sz="4800" b="1" dirty="0" smtClean="0"/>
              <a:t> </a:t>
            </a:r>
            <a:r>
              <a:rPr lang="fr-FR" sz="4800" b="1" dirty="0" smtClean="0"/>
              <a:t>» (Chardon)</a:t>
            </a:r>
            <a:endParaRPr lang="fr-FR" sz="4800" b="1" dirty="0"/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23431" y="4713414"/>
            <a:ext cx="1806353" cy="180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azing Ring of Fire™ - Danzi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Blazing Ring of Fire™ - Danzig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Blazing Ring of Fire™ - Danzig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8" descr="Blazing Fire™ - Danziger"/>
          <p:cNvSpPr>
            <a:spLocks noChangeAspect="1" noChangeArrowheads="1"/>
          </p:cNvSpPr>
          <p:nvPr/>
        </p:nvSpPr>
        <p:spPr bwMode="auto">
          <a:xfrm>
            <a:off x="8661654" y="4389437"/>
            <a:ext cx="310896" cy="3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" descr="https://johnstowngardencentre.ie/pub/media/amasty/webp/catalog/product/cache/3aa0df231023ab395d269543cace5735/d/a/dahlietta_surprise_kelly_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5075"/>
            <a:ext cx="6477000" cy="3901930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Chardon vivace. Fleurs de couleur bleue azur et feuilles dentées de couleur vert foncé. Fleurissement de juin à août.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80 cm ; Largeur : 50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Exposition soleil de préférence. Se plante en massif, bordure ou rocaille. Utilisation possible en bouquets frais ou secs. Bonne rusticité ( - 20°C ). Attire les pollinisateurs. </a:t>
            </a:r>
          </a:p>
        </p:txBody>
      </p:sp>
      <p:pic>
        <p:nvPicPr>
          <p:cNvPr id="9218" name="Picture 2" descr="Eryngium Magical Blue Lagoon | Deciduous Perennial | Free UK Delive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51" y="1028700"/>
            <a:ext cx="5863949" cy="586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5940967" y="5647834"/>
            <a:ext cx="1973860" cy="874266"/>
            <a:chOff x="5977557" y="5578886"/>
            <a:chExt cx="1973860" cy="874266"/>
          </a:xfrm>
        </p:grpSpPr>
        <p:sp>
          <p:nvSpPr>
            <p:cNvPr id="16" name="Ellipse 15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762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EUPHORBE </a:t>
            </a:r>
            <a:r>
              <a:rPr lang="fr-FR" sz="4400" b="1" dirty="0" smtClean="0"/>
              <a:t>« </a:t>
            </a:r>
            <a:r>
              <a:rPr lang="fr-FR" sz="4400" b="1" dirty="0" err="1" smtClean="0"/>
              <a:t>Characias</a:t>
            </a:r>
            <a:r>
              <a:rPr lang="fr-FR" sz="4400" b="1" dirty="0" smtClean="0"/>
              <a:t> </a:t>
            </a:r>
            <a:r>
              <a:rPr lang="fr-FR" sz="4400" b="1" dirty="0" err="1" smtClean="0"/>
              <a:t>wulfenii</a:t>
            </a:r>
            <a:r>
              <a:rPr lang="fr-FR" sz="4400" b="1" dirty="0" smtClean="0"/>
              <a:t> 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" y="1231042"/>
            <a:ext cx="6357753" cy="310275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vivace au fleurissement de couleur vert jaune vif. </a:t>
            </a:r>
            <a:r>
              <a:rPr lang="fr-FR" b="1" dirty="0">
                <a:solidFill>
                  <a:schemeClr val="accent6"/>
                </a:solidFill>
              </a:rPr>
              <a:t>F</a:t>
            </a:r>
            <a:r>
              <a:rPr lang="fr-FR" b="1" dirty="0" smtClean="0">
                <a:solidFill>
                  <a:schemeClr val="accent6"/>
                </a:solidFill>
              </a:rPr>
              <a:t>euillage persistant de couleur vert-bleuté. Fleurissement d’avril à juillet.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90 cm ; Largeur : 60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potée fleurie, en bordure ou en massif. </a:t>
            </a:r>
            <a:r>
              <a:rPr lang="fr-FR" b="1" dirty="0">
                <a:solidFill>
                  <a:schemeClr val="accent6"/>
                </a:solidFill>
              </a:rPr>
              <a:t>Peu </a:t>
            </a:r>
            <a:r>
              <a:rPr lang="fr-FR" b="1" dirty="0" smtClean="0">
                <a:solidFill>
                  <a:schemeClr val="accent6"/>
                </a:solidFill>
              </a:rPr>
              <a:t>d’entretien nécessaire. Bonne rusticité (-15°C).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07499" y="5508595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331248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66" name="Picture 2" descr="Euphorbe characias ssp. wulfen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53" y="1028699"/>
            <a:ext cx="5834248" cy="583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5947549" y="5639959"/>
            <a:ext cx="1973860" cy="874266"/>
            <a:chOff x="5977557" y="5578886"/>
            <a:chExt cx="1973860" cy="874266"/>
          </a:xfrm>
        </p:grpSpPr>
        <p:sp>
          <p:nvSpPr>
            <p:cNvPr id="11" name="Ellipse 1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2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/>
              <a:t>ARGYRANTHEMUM </a:t>
            </a:r>
            <a:r>
              <a:rPr lang="fr-FR" sz="5400" b="1" dirty="0" smtClean="0"/>
              <a:t>« </a:t>
            </a:r>
            <a:r>
              <a:rPr lang="en-US" sz="5400" b="1" dirty="0" smtClean="0"/>
              <a:t>Day Zee Pink </a:t>
            </a:r>
            <a:r>
              <a:rPr lang="fr-FR" sz="5400" b="1" dirty="0" smtClean="0"/>
              <a:t>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133993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Belle variété de marguerites, au port compact et vigoureux, produisant des fleurs de couleur rose-violette pendant tout l’été. Fleurissement de mai à septembre.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45 - 60 cm ; Largeur : </a:t>
            </a:r>
            <a:r>
              <a:rPr lang="fr-FR" b="1" dirty="0">
                <a:solidFill>
                  <a:schemeClr val="accent6"/>
                </a:solidFill>
              </a:rPr>
              <a:t>4</a:t>
            </a:r>
            <a:r>
              <a:rPr lang="fr-FR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de préférence. Se plante en massif ou en pot. </a:t>
            </a: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3" y="4332248"/>
            <a:ext cx="1851832" cy="18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21610 Argyranthemum Day-Zee Pink * | Pasič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2"/>
          <a:stretch/>
        </p:blipFill>
        <p:spPr bwMode="auto">
          <a:xfrm>
            <a:off x="6133993" y="1028700"/>
            <a:ext cx="6058008" cy="5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983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EUPHORBE </a:t>
            </a:r>
            <a:r>
              <a:rPr lang="fr-FR" sz="4400" b="1" dirty="0" smtClean="0"/>
              <a:t>« </a:t>
            </a:r>
            <a:r>
              <a:rPr lang="fr-FR" sz="4400" b="1" dirty="0" err="1" smtClean="0"/>
              <a:t>Diwali</a:t>
            </a:r>
            <a:r>
              <a:rPr lang="fr-FR" sz="4400" b="1" dirty="0" smtClean="0"/>
              <a:t> </a:t>
            </a:r>
            <a:r>
              <a:rPr lang="fr-FR" sz="4400" b="1" dirty="0" err="1" smtClean="0"/>
              <a:t>shower</a:t>
            </a:r>
            <a:r>
              <a:rPr lang="fr-FR" sz="4400" b="1" dirty="0" smtClean="0"/>
              <a:t> 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915150" cy="310275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annuelle à la floraison blanche vaporeuse. Fleurissement aux multiples petites fleurs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20 - 30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suspension, balconnière, potée fleurie. </a:t>
            </a:r>
            <a:r>
              <a:rPr lang="fr-FR" b="1" dirty="0">
                <a:solidFill>
                  <a:schemeClr val="accent6"/>
                </a:solidFill>
              </a:rPr>
              <a:t>Peu </a:t>
            </a:r>
            <a:r>
              <a:rPr lang="fr-FR" b="1" smtClean="0">
                <a:solidFill>
                  <a:schemeClr val="accent6"/>
                </a:solidFill>
              </a:rPr>
              <a:t>d’entretien nécessaire.</a:t>
            </a:r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07500" y="5275331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41999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362" name="Picture 2" descr="Euphorbia Diamond Frost® - BQT 6 GODETS 7CM - Gamm v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028700"/>
            <a:ext cx="527685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697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EUPHORBE </a:t>
            </a:r>
            <a:r>
              <a:rPr lang="fr-FR" sz="4400" b="1" dirty="0" smtClean="0"/>
              <a:t>« Des bois pourpres 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215270" cy="310275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vivace formant une touffe érigée, présentant un beau feuillage persistant de couleur pourpre et une floraison de couleur jaune acidulée. Fleurissement d’avril à juin.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55 cm ; Largeur : </a:t>
            </a:r>
            <a:r>
              <a:rPr lang="fr-FR" b="1" dirty="0">
                <a:solidFill>
                  <a:schemeClr val="accent6"/>
                </a:solidFill>
              </a:rPr>
              <a:t>5</a:t>
            </a:r>
            <a:r>
              <a:rPr lang="fr-FR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potée fleurie, en bordure ou en massif. </a:t>
            </a:r>
            <a:r>
              <a:rPr lang="fr-FR" b="1" dirty="0">
                <a:solidFill>
                  <a:schemeClr val="accent6"/>
                </a:solidFill>
              </a:rPr>
              <a:t>Peu </a:t>
            </a:r>
            <a:r>
              <a:rPr lang="fr-FR" b="1" dirty="0" smtClean="0">
                <a:solidFill>
                  <a:schemeClr val="accent6"/>
                </a:solidFill>
              </a:rPr>
              <a:t>d’entretien nécessaire. Bonne rusticité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07499" y="5508595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331248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2" name="Picture 2" descr="https://www.promessedefleurs.com/media/catalog/product/customerimg/e/u/euphorbe-amygdaloides-purpurea-euphorbe-des-bois-pourpre-PC-douc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62" y="1028700"/>
            <a:ext cx="5867538" cy="58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5947549" y="5639959"/>
            <a:ext cx="1973860" cy="874266"/>
            <a:chOff x="5977557" y="5578886"/>
            <a:chExt cx="1973860" cy="874266"/>
          </a:xfrm>
        </p:grpSpPr>
        <p:sp>
          <p:nvSpPr>
            <p:cNvPr id="11" name="Ellipse 1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226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FÉTUQUE BLEUE </a:t>
            </a:r>
            <a:r>
              <a:rPr lang="fr-FR" sz="4400" b="1" dirty="0" smtClean="0"/>
              <a:t>« </a:t>
            </a:r>
            <a:r>
              <a:rPr lang="en-US" sz="4400" b="1" dirty="0" smtClean="0"/>
              <a:t>Elijah </a:t>
            </a:r>
            <a:r>
              <a:rPr lang="en-US" sz="4400" b="1" dirty="0"/>
              <a:t>Blue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340028"/>
            <a:ext cx="7513983" cy="3288488"/>
          </a:xfrm>
        </p:spPr>
        <p:txBody>
          <a:bodyPr>
            <a:normAutofit/>
          </a:bodyPr>
          <a:lstStyle/>
          <a:p>
            <a:r>
              <a:rPr lang="fr-FR" dirty="0"/>
              <a:t> </a:t>
            </a:r>
            <a:r>
              <a:rPr lang="fr-FR" b="1" dirty="0">
                <a:solidFill>
                  <a:schemeClr val="accent6"/>
                </a:solidFill>
              </a:rPr>
              <a:t>Petite graminée vivace et persistante formant une touffe dense et compacte évoquant un petit </a:t>
            </a:r>
            <a:r>
              <a:rPr lang="fr-FR" b="1" dirty="0" smtClean="0">
                <a:solidFill>
                  <a:schemeClr val="accent6"/>
                </a:solidFill>
              </a:rPr>
              <a:t>hérisson </a:t>
            </a:r>
            <a:r>
              <a:rPr lang="fr-FR" b="1" dirty="0">
                <a:solidFill>
                  <a:schemeClr val="accent6"/>
                </a:solidFill>
              </a:rPr>
              <a:t>bleuté. </a:t>
            </a:r>
            <a:r>
              <a:rPr lang="fr-FR" b="1" dirty="0" smtClean="0">
                <a:solidFill>
                  <a:schemeClr val="accent6"/>
                </a:solidFill>
              </a:rPr>
              <a:t>Floraison en épie argenté en juin-juillet.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soleil. S’utilise </a:t>
            </a:r>
            <a:r>
              <a:rPr lang="fr-FR" b="1" dirty="0">
                <a:solidFill>
                  <a:schemeClr val="accent6"/>
                </a:solidFill>
              </a:rPr>
              <a:t>en couvre-sol, bordure, rocaille, jardinières ou sur le devant des massifs</a:t>
            </a:r>
            <a:r>
              <a:rPr lang="fr-FR" b="1" dirty="0" smtClean="0">
                <a:solidFill>
                  <a:schemeClr val="accent6"/>
                </a:solidFill>
              </a:rPr>
              <a:t>. Très résistante à la chaleur et très rustique (jusqu’à -16°C). Durée de vie : Environ 5 ans.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25437" y="4717478"/>
            <a:ext cx="1458307" cy="14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https://www.silencecapousse-chezvous.fr/products/medias/8852/filter/rectangle/1500/1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4" t="17856" r="25409"/>
          <a:stretch/>
        </p:blipFill>
        <p:spPr bwMode="auto">
          <a:xfrm>
            <a:off x="7513983" y="1028700"/>
            <a:ext cx="4678017" cy="58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6003087" y="5639959"/>
            <a:ext cx="1973860" cy="874266"/>
            <a:chOff x="5977557" y="5578886"/>
            <a:chExt cx="1973860" cy="874266"/>
          </a:xfrm>
        </p:grpSpPr>
        <p:sp>
          <p:nvSpPr>
            <p:cNvPr id="11" name="Ellipse 10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9043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FUCHSIA BELLA « Laura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82700"/>
            <a:ext cx="7254875" cy="31369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Ce Fuchsia, doté d’un port compact et semi-retombant convient aux suspensions et aux potées fleuries. Les fleurs bicolores éclosent tout au long de l’été.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30-35 cm ; Largeur : 35 –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extérieur : plante annuelle à cultiver à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(gel en hiver)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intérieur : plante vivace à placer dans un grand pot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Fuchsia Bella Semi Trai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028700"/>
            <a:ext cx="4937125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age Et Soleil Dessin Animé 3d D'icône Réaliste De Temp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341">
            <a:off x="718494" y="4196612"/>
            <a:ext cx="1896254" cy="18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5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FUCHSIA BELLA « Sophia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82700"/>
            <a:ext cx="7254875" cy="3403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Ce Fuchsia, doté d’un port compact et semi-retombant convient aux suspensions et aux potées fleuries. Les nombreuses fleurs bicolores éclosent tout au long de l’été.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30-35 cm ; Largeur : 35 –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extérieur : plante annuelle à cultiver à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(gel en hiver)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intérieur : plante vivace à placer dans un grand pot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1028" name="Picture 4" descr="Nuage Et Soleil Dessin Animé 3d D'icône Réaliste De Temp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341">
            <a:off x="648059" y="4662866"/>
            <a:ext cx="1896254" cy="18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75" y="1227628"/>
            <a:ext cx="493712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4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FUCHSIA « El </a:t>
            </a:r>
            <a:r>
              <a:rPr lang="fr-FR" b="1" dirty="0" err="1" smtClean="0"/>
              <a:t>Camino</a:t>
            </a:r>
            <a:r>
              <a:rPr lang="fr-FR" b="1" dirty="0" smtClean="0"/>
              <a:t>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8901" y="1533717"/>
            <a:ext cx="6756400" cy="3403600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Ce Fuchsia, doté d’un port compact et semi-retombant convient aux suspensions et aux potées fleuries. Les nombreuses fleurs bicolores éclosent tout au long de l’été, dans un feuillage vert sombre.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30-40 cm ; Largeur : 35 –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extérieur : plante annuelle à cultiver à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(gel en hiver)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intérieur : plante vivace à placer dans un grand pot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1028" name="Picture 4" descr="Nuage Et Soleil Dessin Animé 3d D'icône Réaliste De Temp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341">
            <a:off x="648059" y="4662866"/>
            <a:ext cx="1896254" cy="18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l Camino | Hendriks Young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09" y="1727199"/>
            <a:ext cx="520719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5938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FUCHSIA « Patio Princess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8901" y="1533717"/>
            <a:ext cx="6756400" cy="3403600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Ce Fuchsia, doté d’un port compact et semi-retombant convient aux suspensions et aux potées fleuries. Les nombreuses fleurs bicolores éclosent tout au long de l’été, dans un feuillage vert sombre.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20-30 cm ; Largeur : 35 –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extérieur : plante annuelle à cultiver à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b="1" dirty="0" smtClean="0">
                <a:solidFill>
                  <a:schemeClr val="accent6"/>
                </a:solidFill>
              </a:rPr>
              <a:t>(gel en hiver)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intérieur : plante vivace à placer dans un grand pot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1028" name="Picture 4" descr="Nuage Et Soleil Dessin Animé 3d D'icône Réaliste De Temp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341">
            <a:off x="648059" y="4662866"/>
            <a:ext cx="1896254" cy="18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uy Roots Plants Fuchsias Fuchsia 'Patio Princess' Jumbo Plug Plants at  best prices - Rootspldeal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6" y="1381317"/>
            <a:ext cx="4930774" cy="493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811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FUCHSIA « </a:t>
            </a:r>
            <a:r>
              <a:rPr lang="fr-FR" b="1" dirty="0" err="1" smtClean="0"/>
              <a:t>Rohees</a:t>
            </a:r>
            <a:r>
              <a:rPr lang="fr-FR" b="1" dirty="0" smtClean="0"/>
              <a:t> Millenium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007" y="1533717"/>
            <a:ext cx="6362699" cy="3403600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Ce Fuchsia doté d’un port retombant convient très bien aux suspensions. Les nombreuses fleurs bicolores éclosent tout au long de l’été, dans un feuillage vert sombre.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40-50 cm ; Largeur : 50 – 60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extérieur : plante annuelle à cultiver à l’ombre ou à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(gel en hiver)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intérieur : plante vivace à placer dans un grand pot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Millennium | Hendriks Young Pl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86" y="1573143"/>
            <a:ext cx="5429414" cy="40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189202" y="4375622"/>
            <a:ext cx="1879600" cy="11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0" y="5282024"/>
            <a:ext cx="1479260" cy="14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940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GAURA « </a:t>
            </a:r>
            <a:r>
              <a:rPr lang="fr-FR" b="1" dirty="0" err="1" smtClean="0"/>
              <a:t>Belleza</a:t>
            </a:r>
            <a:r>
              <a:rPr lang="fr-FR" b="1" dirty="0" smtClean="0"/>
              <a:t> White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007" y="1533717"/>
            <a:ext cx="6362699" cy="3403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vivace blanche, florifère et mellifère. Croissance rapide. Plante vivace et rustique (jusqu’à – 15°C). </a:t>
            </a:r>
            <a:r>
              <a:rPr lang="fr-FR" b="1" dirty="0">
                <a:solidFill>
                  <a:schemeClr val="accent6"/>
                </a:solidFill>
              </a:rPr>
              <a:t>Fleurissement de mai à novembre. </a:t>
            </a:r>
            <a:endParaRPr lang="fr-FR" b="1" dirty="0" smtClean="0">
              <a:solidFill>
                <a:schemeClr val="accent6"/>
              </a:solidFill>
            </a:endParaRPr>
          </a:p>
          <a:p>
            <a:r>
              <a:rPr lang="fr-FR" b="1" dirty="0" smtClean="0">
                <a:solidFill>
                  <a:schemeClr val="accent6"/>
                </a:solidFill>
              </a:rPr>
              <a:t>Hauteur : 60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 extérieur :  Aime la chaleur et le soleil.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planter en massifs, rocailles, bordures ou pots.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A rabattre à la fin de l’hiver.</a:t>
            </a:r>
          </a:p>
        </p:txBody>
      </p:sp>
      <p:pic>
        <p:nvPicPr>
          <p:cNvPr id="2050" name="Picture 2" descr="Buy Belleza White Gaura (Wandflower) | FREE SHIPPING | Wilson Bros Gardens  | 1 Gallon Pot for S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4"/>
          <a:stretch/>
        </p:blipFill>
        <p:spPr bwMode="auto">
          <a:xfrm>
            <a:off x="6464300" y="1028700"/>
            <a:ext cx="57277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5977557" y="5578886"/>
            <a:ext cx="1973860" cy="874266"/>
            <a:chOff x="5977557" y="5578886"/>
            <a:chExt cx="1973860" cy="874266"/>
          </a:xfrm>
        </p:grpSpPr>
        <p:sp>
          <p:nvSpPr>
            <p:cNvPr id="6" name="Ellipse 5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8199" y="4853876"/>
            <a:ext cx="1622425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7795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GAZANIA « </a:t>
            </a:r>
            <a:r>
              <a:rPr lang="fr-FR" b="1" dirty="0" err="1" smtClean="0"/>
              <a:t>Big</a:t>
            </a:r>
            <a:r>
              <a:rPr lang="fr-FR" b="1" dirty="0" smtClean="0"/>
              <a:t> </a:t>
            </a:r>
            <a:r>
              <a:rPr lang="fr-FR" b="1" dirty="0" err="1" smtClean="0"/>
              <a:t>kiss</a:t>
            </a:r>
            <a:r>
              <a:rPr lang="fr-FR" b="1" dirty="0" smtClean="0"/>
              <a:t> </a:t>
            </a:r>
            <a:r>
              <a:rPr lang="fr-FR" b="1" dirty="0" err="1" smtClean="0"/>
              <a:t>flame</a:t>
            </a:r>
            <a:r>
              <a:rPr lang="fr-FR" b="1" dirty="0" smtClean="0"/>
              <a:t> mix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66638"/>
            <a:ext cx="6362699" cy="34036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Très </a:t>
            </a:r>
            <a:r>
              <a:rPr lang="fr-FR" b="1" dirty="0" smtClean="0">
                <a:solidFill>
                  <a:schemeClr val="accent6"/>
                </a:solidFill>
              </a:rPr>
              <a:t>grandes </a:t>
            </a:r>
            <a:r>
              <a:rPr lang="fr-FR" b="1" dirty="0">
                <a:solidFill>
                  <a:schemeClr val="accent6"/>
                </a:solidFill>
              </a:rPr>
              <a:t>fleurs de 12 cm sur une plante buissonnante et bien ramifiée. </a:t>
            </a:r>
            <a:r>
              <a:rPr lang="fr-FR" b="1" dirty="0" smtClean="0">
                <a:solidFill>
                  <a:schemeClr val="accent6"/>
                </a:solidFill>
              </a:rPr>
              <a:t>Fleurissement </a:t>
            </a:r>
            <a:r>
              <a:rPr lang="fr-FR" b="1" dirty="0">
                <a:solidFill>
                  <a:schemeClr val="accent6"/>
                </a:solidFill>
              </a:rPr>
              <a:t>de mai à </a:t>
            </a:r>
            <a:r>
              <a:rPr lang="fr-FR" b="1" dirty="0" smtClean="0">
                <a:solidFill>
                  <a:schemeClr val="accent6"/>
                </a:solidFill>
              </a:rPr>
              <a:t>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20 - 30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planter en massifs, bordures ou potées fleuries. </a:t>
            </a:r>
            <a:r>
              <a:rPr lang="fr-FR" b="1" dirty="0">
                <a:solidFill>
                  <a:schemeClr val="accent6"/>
                </a:solidFill>
              </a:rPr>
              <a:t>Aime la chaleur et le soleil. </a:t>
            </a:r>
            <a:endParaRPr lang="fr-FR" b="1" dirty="0" smtClean="0">
              <a:solidFill>
                <a:schemeClr val="accent6"/>
              </a:solidFill>
            </a:endParaRPr>
          </a:p>
          <a:p>
            <a:r>
              <a:rPr lang="fr-FR" b="1" dirty="0" smtClean="0">
                <a:solidFill>
                  <a:schemeClr val="accent6"/>
                </a:solidFill>
              </a:rPr>
              <a:t>Plante mellifère – attire les pollinisateurs. 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65024" y="4604114"/>
            <a:ext cx="1846792" cy="184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azania Kiss Flame Mixed | Tray of 40 Plug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73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BACOPA </a:t>
            </a:r>
            <a:r>
              <a:rPr lang="fr-FR" sz="4400" b="1" dirty="0"/>
              <a:t>« </a:t>
            </a:r>
            <a:r>
              <a:rPr lang="en-US" sz="4400" b="1" dirty="0" smtClean="0"/>
              <a:t>Gulliver violet </a:t>
            </a:r>
            <a:r>
              <a:rPr lang="fr-FR" sz="4400" b="1" dirty="0" smtClean="0"/>
              <a:t>»</a:t>
            </a:r>
            <a:r>
              <a:rPr lang="en-US" sz="4400" b="1" dirty="0" smtClean="0"/>
              <a:t> 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793965" cy="313216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ayant une </a:t>
            </a:r>
            <a:r>
              <a:rPr lang="fr-FR" b="1" dirty="0">
                <a:solidFill>
                  <a:schemeClr val="accent6"/>
                </a:solidFill>
              </a:rPr>
              <a:t>multitude de fleurs particulièrement colorées, bleu-mauve clair et vif à </a:t>
            </a:r>
            <a:r>
              <a:rPr lang="fr-FR" b="1" dirty="0" smtClean="0">
                <a:solidFill>
                  <a:schemeClr val="accent6"/>
                </a:solidFill>
              </a:rPr>
              <a:t>cœur </a:t>
            </a:r>
            <a:r>
              <a:rPr lang="fr-FR" b="1" dirty="0">
                <a:solidFill>
                  <a:schemeClr val="accent6"/>
                </a:solidFill>
              </a:rPr>
              <a:t>jaune. </a:t>
            </a:r>
            <a:r>
              <a:rPr lang="fr-FR" b="1" dirty="0" smtClean="0">
                <a:solidFill>
                  <a:schemeClr val="accent6"/>
                </a:solidFill>
              </a:rPr>
              <a:t>Port légèrement retombant. Fleurissement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20 – 30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Se plante en suspension, balconnière, grand pot, ou encore comme couvre-sol.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06702" y="5384916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9" y="4186589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acopa Gulliver Blue Sensation - Sutera cor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1" y="1028700"/>
            <a:ext cx="5399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234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GERANIUM « </a:t>
            </a:r>
            <a:r>
              <a:rPr lang="fr-FR" b="1" dirty="0" err="1" smtClean="0"/>
              <a:t>Macrorrhizum</a:t>
            </a:r>
            <a:r>
              <a:rPr lang="fr-FR" b="1" dirty="0" smtClean="0"/>
              <a:t>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66638"/>
            <a:ext cx="6053994" cy="3403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Géranium vivace. Bon couvre-sol. Fleurs de couleur rose pâle sur un feuillage vert duveteux. Fleurissement </a:t>
            </a:r>
            <a:r>
              <a:rPr lang="fr-FR" b="1" dirty="0">
                <a:solidFill>
                  <a:schemeClr val="accent6"/>
                </a:solidFill>
              </a:rPr>
              <a:t>de mai à </a:t>
            </a:r>
            <a:r>
              <a:rPr lang="fr-FR" b="1" dirty="0" smtClean="0">
                <a:solidFill>
                  <a:schemeClr val="accent6"/>
                </a:solidFill>
              </a:rPr>
              <a:t>juin.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</a:t>
            </a:r>
            <a:r>
              <a:rPr lang="fr-FR" b="1" dirty="0">
                <a:solidFill>
                  <a:schemeClr val="accent6"/>
                </a:solidFill>
              </a:rPr>
              <a:t>4</a:t>
            </a:r>
            <a:r>
              <a:rPr lang="fr-FR" b="1" dirty="0" smtClean="0">
                <a:solidFill>
                  <a:schemeClr val="accent6"/>
                </a:solidFill>
              </a:rPr>
              <a:t>0 cm ; Largeur : 50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ou ombre. A planter en massifs, bordures ou potées fleuries. Plante rustique (-20°C) et tolérante aux conditions climatiques difficiles.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91359" y="5554052"/>
            <a:ext cx="1171364" cy="117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éranium macrorrhiz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7"/>
          <a:stretch/>
        </p:blipFill>
        <p:spPr bwMode="auto">
          <a:xfrm>
            <a:off x="6018425" y="1028700"/>
            <a:ext cx="617357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5579992" y="5852955"/>
            <a:ext cx="1973860" cy="874266"/>
            <a:chOff x="5977557" y="5578886"/>
            <a:chExt cx="1973860" cy="874266"/>
          </a:xfrm>
        </p:grpSpPr>
        <p:sp>
          <p:nvSpPr>
            <p:cNvPr id="8" name="Ellipse 7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9" y="4458280"/>
            <a:ext cx="1084477" cy="10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1292584" y="4749135"/>
            <a:ext cx="1425111" cy="8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478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GERANIUM « Patricia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66638"/>
            <a:ext cx="6053994" cy="3403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Géranium vivace. Bon couvre-sol. Fleurs de couleur rose magenta à cœur noir. Fleurissement durant 6 mois de juin à novembre.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</a:t>
            </a:r>
            <a:r>
              <a:rPr lang="fr-FR" b="1" dirty="0">
                <a:solidFill>
                  <a:schemeClr val="accent6"/>
                </a:solidFill>
              </a:rPr>
              <a:t>5</a:t>
            </a:r>
            <a:r>
              <a:rPr lang="fr-FR" b="1" dirty="0" smtClean="0">
                <a:solidFill>
                  <a:schemeClr val="accent6"/>
                </a:solidFill>
              </a:rPr>
              <a:t>0 cm ; Largeur : 50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A planter en massifs, bordures ou potées fleuries.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70198" y="5556554"/>
            <a:ext cx="1278074" cy="12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8" y="4231697"/>
            <a:ext cx="1352957" cy="13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Géranium vivace Patri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39" y="1028700"/>
            <a:ext cx="5857461" cy="58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5831292" y="5374014"/>
            <a:ext cx="1973860" cy="874266"/>
            <a:chOff x="5977557" y="5578886"/>
            <a:chExt cx="1973860" cy="874266"/>
          </a:xfrm>
        </p:grpSpPr>
        <p:sp>
          <p:nvSpPr>
            <p:cNvPr id="8" name="Ellipse 7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4898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GERANIUM « </a:t>
            </a:r>
            <a:r>
              <a:rPr lang="fr-FR" b="1" dirty="0" err="1" smtClean="0"/>
              <a:t>Rozanne</a:t>
            </a:r>
            <a:r>
              <a:rPr lang="fr-FR" b="1" dirty="0" smtClean="0"/>
              <a:t>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" y="1266638"/>
            <a:ext cx="6334539" cy="3403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Géranium vivace. Bon couvre-sol. Fleurs de couleur bleue-mauve à cœur blanc. Fleurissement durant 5 mois de juin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25 cm ; Largeur : 50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soleil,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A planter en massifs, bordures ou potées fleuries.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70198" y="5556554"/>
            <a:ext cx="1278074" cy="12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8" y="4231697"/>
            <a:ext cx="1352957" cy="13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éranium vivace Rozan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39" y="1028700"/>
            <a:ext cx="5857461" cy="58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5831292" y="5374014"/>
            <a:ext cx="1973860" cy="874266"/>
            <a:chOff x="5977557" y="5578886"/>
            <a:chExt cx="1973860" cy="874266"/>
          </a:xfrm>
        </p:grpSpPr>
        <p:sp>
          <p:nvSpPr>
            <p:cNvPr id="8" name="Ellipse 7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1150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GOMPHRENA « </a:t>
            </a:r>
            <a:r>
              <a:rPr lang="fr-FR" b="1" dirty="0" err="1" smtClean="0"/>
              <a:t>Globosa</a:t>
            </a:r>
            <a:r>
              <a:rPr lang="fr-FR" b="1" dirty="0" smtClean="0"/>
              <a:t> </a:t>
            </a:r>
            <a:r>
              <a:rPr lang="fr-FR" b="1" dirty="0" err="1" smtClean="0"/>
              <a:t>fireworks</a:t>
            </a:r>
            <a:r>
              <a:rPr lang="fr-FR" b="1" dirty="0" smtClean="0"/>
              <a:t>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66638"/>
            <a:ext cx="6362699" cy="3292110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Port érigé. </a:t>
            </a:r>
            <a:r>
              <a:rPr lang="fr-FR" b="1" dirty="0">
                <a:solidFill>
                  <a:schemeClr val="accent6"/>
                </a:solidFill>
              </a:rPr>
              <a:t>Variété </a:t>
            </a:r>
            <a:r>
              <a:rPr lang="fr-FR" b="1" dirty="0" smtClean="0">
                <a:solidFill>
                  <a:schemeClr val="accent6"/>
                </a:solidFill>
              </a:rPr>
              <a:t>vigoureuse aux fleurs de couleur rose vif aux pointes jaunes. Fleurissement </a:t>
            </a:r>
            <a:r>
              <a:rPr lang="fr-FR" b="1" dirty="0">
                <a:solidFill>
                  <a:schemeClr val="accent6"/>
                </a:solidFill>
              </a:rPr>
              <a:t>de </a:t>
            </a:r>
            <a:r>
              <a:rPr lang="fr-FR" b="1" dirty="0" smtClean="0">
                <a:solidFill>
                  <a:schemeClr val="accent6"/>
                </a:solidFill>
              </a:rPr>
              <a:t>juin </a:t>
            </a:r>
            <a:r>
              <a:rPr lang="fr-FR" b="1" dirty="0">
                <a:solidFill>
                  <a:schemeClr val="accent6"/>
                </a:solidFill>
              </a:rPr>
              <a:t>à </a:t>
            </a:r>
            <a:r>
              <a:rPr lang="fr-FR" b="1" dirty="0" smtClean="0">
                <a:solidFill>
                  <a:schemeClr val="accent6"/>
                </a:solidFill>
              </a:rPr>
              <a:t>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120 cm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planter en massifs, bordures, en potées fleuries. Bonne tolérance à la sécheresse. Vivace gélive.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Entretien conseillé : suppression des </a:t>
            </a:r>
            <a:r>
              <a:rPr lang="fr-FR" b="1" smtClean="0">
                <a:solidFill>
                  <a:schemeClr val="accent6"/>
                </a:solidFill>
              </a:rPr>
              <a:t>fleurs fanées.</a:t>
            </a:r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65024" y="4604114"/>
            <a:ext cx="1846792" cy="184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superbe Gomphrena globosa fire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101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r-FR" sz="4800" b="1" dirty="0" smtClean="0"/>
              <a:t>HELICHRYSUM «</a:t>
            </a:r>
            <a:r>
              <a:rPr lang="fr-FR" sz="4800" b="1" dirty="0"/>
              <a:t> </a:t>
            </a:r>
            <a:r>
              <a:rPr lang="fr-FR" sz="4800" b="1" dirty="0" err="1" smtClean="0"/>
              <a:t>Tall</a:t>
            </a:r>
            <a:r>
              <a:rPr lang="fr-FR" sz="4800" b="1" dirty="0" smtClean="0"/>
              <a:t> curry » (Immortelle d’Italie)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25391"/>
            <a:ext cx="6362699" cy="3493316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vivace au feuillage permanent particulièrement parfumé (curry) de couleur gris clair. Jolies fleurs de couleur jaune d’or. Fleurissement de juin à septembre.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50 cm ; Largeur : 40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A cultiver au soleil ou à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A planter en potées fleuries ou en massifs. Usage possible en bouquets frais ou secs. Plante rustique (-15°C).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8300" y="5482978"/>
            <a:ext cx="1235213" cy="12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1" y="4417610"/>
            <a:ext cx="1188059" cy="11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elichrysum angustifolium Tall Curry - Plante cur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99" y="1028700"/>
            <a:ext cx="5829301" cy="582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343168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4818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r-FR" sz="4800" b="1" dirty="0" smtClean="0"/>
              <a:t>HELLEBORUS «</a:t>
            </a:r>
            <a:r>
              <a:rPr lang="fr-FR" sz="4800" b="1" dirty="0"/>
              <a:t> </a:t>
            </a:r>
            <a:r>
              <a:rPr lang="fr-FR" sz="4800" b="1" dirty="0" err="1" smtClean="0"/>
              <a:t>Foetidus</a:t>
            </a:r>
            <a:r>
              <a:rPr lang="fr-FR" sz="4800" b="1" dirty="0" smtClean="0"/>
              <a:t> » (Pied-de-griffon)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125391"/>
            <a:ext cx="6053994" cy="3493316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vivace dressée en début de floraison se couchant progressivement par la suite. Fleurissement précoce de petites fleurs en clochette de janvier à avril.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80 cm ; Largeur : 45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A cultiver au soleil ou à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A planter en pleine terre en extérieur. Plante rustique (-20°C).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8300" y="5482978"/>
            <a:ext cx="1235213" cy="12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1" y="4417610"/>
            <a:ext cx="1188059" cy="11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leborus foetidus STINKING HELLEBORE - EVERGREEN LEAVES Seeds! | e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56" y="1028700"/>
            <a:ext cx="611163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343168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9362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r-FR" sz="4800" b="1" dirty="0" smtClean="0"/>
              <a:t>HEMEROCALIS «</a:t>
            </a:r>
            <a:r>
              <a:rPr lang="fr-FR" sz="4800" b="1" dirty="0"/>
              <a:t> </a:t>
            </a:r>
            <a:r>
              <a:rPr lang="fr-FR" sz="4800" b="1" dirty="0" smtClean="0"/>
              <a:t>Jaune» (Lys)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125391"/>
            <a:ext cx="6347790" cy="3493316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Fleurs en trompettes de couleur jaune citron. Parfum fruitée. Fleurissement de mai à juillet puis en septembre.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80 cm ; Largeur : 40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A cultiver au soleil ou à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A planter en pleine terre en extérieur. Plante rustique (-20°C).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8300" y="5482978"/>
            <a:ext cx="1235213" cy="12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1" y="4417610"/>
            <a:ext cx="1188059" cy="11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émérocalle lilioasphode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91" y="1028700"/>
            <a:ext cx="5844209" cy="5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502194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5645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r-FR" sz="5400" b="1" dirty="0" smtClean="0"/>
              <a:t>HEUCHERA «</a:t>
            </a:r>
            <a:r>
              <a:rPr lang="fr-FR" sz="5400" b="1" dirty="0"/>
              <a:t> </a:t>
            </a:r>
            <a:r>
              <a:rPr lang="fr-FR" sz="5400" b="1" dirty="0" smtClean="0"/>
              <a:t>Berry smoothie 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125391"/>
            <a:ext cx="6347790" cy="3493316"/>
          </a:xfrm>
        </p:spPr>
        <p:txBody>
          <a:bodyPr>
            <a:noAutofit/>
          </a:bodyPr>
          <a:lstStyle/>
          <a:p>
            <a:r>
              <a:rPr lang="fr-FR" sz="2600" b="1" dirty="0" err="1" smtClean="0">
                <a:solidFill>
                  <a:schemeClr val="accent6"/>
                </a:solidFill>
              </a:rPr>
              <a:t>Heuchère</a:t>
            </a:r>
            <a:r>
              <a:rPr lang="fr-FR" sz="2600" b="1" dirty="0" smtClean="0">
                <a:solidFill>
                  <a:schemeClr val="accent6"/>
                </a:solidFill>
              </a:rPr>
              <a:t> vigoureuse. Feuillage de couleur rose vif au rose violacé selon la saison. Bon couvre-sol. Fleurissement en juin-juillet de clochettes blanches.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40 cm ; Largeur : </a:t>
            </a:r>
            <a:r>
              <a:rPr lang="fr-FR" sz="2600" b="1" dirty="0">
                <a:solidFill>
                  <a:schemeClr val="accent6"/>
                </a:solidFill>
              </a:rPr>
              <a:t>5</a:t>
            </a:r>
            <a:r>
              <a:rPr lang="fr-FR" sz="2600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A cultiver à l’ombre ou à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A planter en pleine terre en extérieur. Bonne résistance à la chaleur. Plante rustique (-20°C).</a:t>
            </a:r>
          </a:p>
        </p:txBody>
      </p:sp>
      <p:pic>
        <p:nvPicPr>
          <p:cNvPr id="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2" y="4386470"/>
            <a:ext cx="1284628" cy="128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euchère - Heuchera Berry Smooth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91" y="1028700"/>
            <a:ext cx="5844209" cy="5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502194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393497" y="5583802"/>
            <a:ext cx="1624666" cy="9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787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r-FR" sz="5400" b="1" dirty="0" smtClean="0"/>
              <a:t>HEUCHERA «</a:t>
            </a:r>
            <a:r>
              <a:rPr lang="fr-FR" sz="5400" b="1" dirty="0"/>
              <a:t> </a:t>
            </a:r>
            <a:r>
              <a:rPr lang="fr-FR" sz="5400" b="1" dirty="0" smtClean="0"/>
              <a:t>Palace </a:t>
            </a:r>
            <a:r>
              <a:rPr lang="fr-FR" sz="5400" b="1" dirty="0" err="1" smtClean="0"/>
              <a:t>purple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125391"/>
            <a:ext cx="6053993" cy="3493316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 Feuillage semi-persistant de couleur pourpre cuivré au pourpre indigo selon la saison. Bon couvre-sol. Fleurissement en juin-juillet de clochettes blanches.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</a:t>
            </a:r>
            <a:r>
              <a:rPr lang="fr-FR" sz="2600" b="1" dirty="0">
                <a:solidFill>
                  <a:schemeClr val="accent6"/>
                </a:solidFill>
              </a:rPr>
              <a:t>5</a:t>
            </a:r>
            <a:r>
              <a:rPr lang="fr-FR" sz="2600" b="1" dirty="0" smtClean="0">
                <a:solidFill>
                  <a:schemeClr val="accent6"/>
                </a:solidFill>
              </a:rPr>
              <a:t>0 cm ; Largeur : </a:t>
            </a:r>
            <a:r>
              <a:rPr lang="fr-FR" sz="2600" b="1" dirty="0">
                <a:solidFill>
                  <a:schemeClr val="accent6"/>
                </a:solidFill>
              </a:rPr>
              <a:t>5</a:t>
            </a:r>
            <a:r>
              <a:rPr lang="fr-FR" sz="2600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A cultiver à l’ombre ou à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A planter en pleine terre en extérieur. Bonne résistance à la chaleur. Plante rustique      (-20°C).</a:t>
            </a:r>
          </a:p>
        </p:txBody>
      </p:sp>
      <p:pic>
        <p:nvPicPr>
          <p:cNvPr id="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2" y="4386470"/>
            <a:ext cx="1284628" cy="128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393497" y="5583802"/>
            <a:ext cx="1624666" cy="9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euchère pourpre- Heuchera micrantha Palace Purple (Port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4"/>
          <a:stretch/>
        </p:blipFill>
        <p:spPr bwMode="auto">
          <a:xfrm>
            <a:off x="6053995" y="1028700"/>
            <a:ext cx="6138006" cy="586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502194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2920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r-FR" sz="5400" b="1" dirty="0" smtClean="0"/>
              <a:t>HEUCHERA «</a:t>
            </a:r>
            <a:r>
              <a:rPr lang="fr-FR" sz="5400" b="1" dirty="0"/>
              <a:t> </a:t>
            </a:r>
            <a:r>
              <a:rPr lang="fr-FR" sz="5400" b="1" dirty="0" smtClean="0"/>
              <a:t>Gold </a:t>
            </a:r>
            <a:r>
              <a:rPr lang="fr-FR" sz="5400" b="1" dirty="0" err="1" smtClean="0"/>
              <a:t>Zebra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125391"/>
            <a:ext cx="6347790" cy="3493316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 Feuillage persistant de couleur orange cuivré sur un fond </a:t>
            </a:r>
            <a:r>
              <a:rPr lang="fr-FR" sz="2600" b="1" smtClean="0">
                <a:solidFill>
                  <a:schemeClr val="accent6"/>
                </a:solidFill>
              </a:rPr>
              <a:t>vert acide. </a:t>
            </a:r>
            <a:r>
              <a:rPr lang="fr-FR" sz="2600" b="1" dirty="0" smtClean="0">
                <a:solidFill>
                  <a:schemeClr val="accent6"/>
                </a:solidFill>
              </a:rPr>
              <a:t>Bon couvre-sol. Fleurissement en mai-juin de petites fleurs à calice rose.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40 cm ; Largeur : 40 cm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A cultiver à l’ombre ou à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A planter en pleine terre en extérieur. Aime l’humidité. Bonne résistance à la chaleur. Plante rustique (-20°C).</a:t>
            </a:r>
          </a:p>
        </p:txBody>
      </p:sp>
      <p:pic>
        <p:nvPicPr>
          <p:cNvPr id="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2" y="4386470"/>
            <a:ext cx="1284628" cy="128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393497" y="5583802"/>
            <a:ext cx="1624666" cy="9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eucherella Golden Zeb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91" y="1028700"/>
            <a:ext cx="5865433" cy="586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831292" y="5502194"/>
            <a:ext cx="1973860" cy="874266"/>
            <a:chOff x="5977557" y="5578886"/>
            <a:chExt cx="1973860" cy="874266"/>
          </a:xfrm>
        </p:grpSpPr>
        <p:sp>
          <p:nvSpPr>
            <p:cNvPr id="10" name="Ellipse 9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283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Begonia </a:t>
            </a:r>
            <a:r>
              <a:rPr lang="en-US" sz="4800" b="1" dirty="0" err="1" smtClean="0"/>
              <a:t>Semperflorens</a:t>
            </a:r>
            <a:r>
              <a:rPr lang="en-US" sz="4800" b="1" dirty="0" smtClean="0"/>
              <a:t> </a:t>
            </a:r>
            <a:r>
              <a:rPr lang="fr-FR" sz="4800" b="1" dirty="0" smtClean="0"/>
              <a:t>« Super Olympia White»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551" y="1213235"/>
            <a:ext cx="6197600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Bégonia au port buissonnant et compact. Cultivée en annuelle. Fleurissement sans discontinuer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20 - 30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ombre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de préférence. Se plante en massif, en bordure, en grand pot ou en jardinière. Variété moyennement rustique (-5°C). Bonne résistance aux intempéries.</a:t>
            </a: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6" y="4339122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505552" y="5469315"/>
            <a:ext cx="1550018" cy="9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gonia semperflorens Super Olympia  blanc - Bégonia annuel à mass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699"/>
            <a:ext cx="58293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655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r-FR" b="1" dirty="0" smtClean="0"/>
              <a:t>HYPOESTES «</a:t>
            </a:r>
            <a:r>
              <a:rPr lang="fr-FR" b="1" dirty="0"/>
              <a:t> </a:t>
            </a:r>
            <a:r>
              <a:rPr lang="fr-FR" b="1" dirty="0" err="1" smtClean="0"/>
              <a:t>Splash</a:t>
            </a:r>
            <a:r>
              <a:rPr lang="fr-FR" b="1" dirty="0" smtClean="0"/>
              <a:t> select mix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452168"/>
            <a:ext cx="6362699" cy="286804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Aussi appelée « plante à pois ». Port compact et ramifié. Feuillage tacheté de couleurs vives.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10 cm ; Largeur :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au soleil ou à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Plante d’intérieur ornementale (vivace) ou plante d’extérieur (annuelle). A planter en potées fleuries ou en massifs. Vivace gélive.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8300" y="5482978"/>
            <a:ext cx="1235213" cy="12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1" y="4417610"/>
            <a:ext cx="1188059" cy="11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ypoestes Splash Seeds Mix - Polka Dot Pl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99" y="1028699"/>
            <a:ext cx="5829301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843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r-FR" b="1" dirty="0" smtClean="0"/>
              <a:t>IBERIS «</a:t>
            </a:r>
            <a:r>
              <a:rPr lang="fr-FR" b="1" dirty="0"/>
              <a:t> </a:t>
            </a:r>
            <a:r>
              <a:rPr lang="fr-FR" b="1" dirty="0" err="1" smtClean="0"/>
              <a:t>Masterpiece</a:t>
            </a:r>
            <a:r>
              <a:rPr lang="fr-FR" b="1" dirty="0" smtClean="0"/>
              <a:t> white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6922" y="1300995"/>
            <a:ext cx="5552661" cy="3335874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Variété très florifère produisant des fleurs blanches. Couvre-sol à feuillage persistant vert foncé. Floraison longue d’avril à novembre.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30 cm ; Largeur : 45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au soleil ou à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. A planter en massif, en bordure, en rocaille, en bac. Plante résistante à la sécheresse et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98300" y="5482978"/>
            <a:ext cx="1235213" cy="12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1" y="4417610"/>
            <a:ext cx="1188059" cy="11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beris 'Masterpiece' | BBC Gardeners World Magaz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r="25181"/>
          <a:stretch/>
        </p:blipFill>
        <p:spPr bwMode="auto">
          <a:xfrm>
            <a:off x="5935922" y="1028700"/>
            <a:ext cx="6256078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5224802" y="5502194"/>
            <a:ext cx="1973860" cy="874266"/>
            <a:chOff x="5977557" y="5578886"/>
            <a:chExt cx="1973860" cy="874266"/>
          </a:xfrm>
        </p:grpSpPr>
        <p:sp>
          <p:nvSpPr>
            <p:cNvPr id="9" name="Ellipse 8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9361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/>
              <a:t>Impatiens </a:t>
            </a:r>
            <a:r>
              <a:rPr lang="fr-FR" sz="4400" b="1" dirty="0" err="1"/>
              <a:t>Walleriana</a:t>
            </a:r>
            <a:r>
              <a:rPr lang="fr-FR" sz="4400" b="1" dirty="0"/>
              <a:t> </a:t>
            </a:r>
            <a:r>
              <a:rPr lang="fr-FR" sz="4400" b="1" dirty="0" smtClean="0"/>
              <a:t>« </a:t>
            </a:r>
            <a:r>
              <a:rPr lang="fr-FR" sz="4400" b="1" dirty="0" err="1" smtClean="0"/>
              <a:t>Beacon</a:t>
            </a:r>
            <a:r>
              <a:rPr lang="fr-FR" sz="4400" b="1" dirty="0" smtClean="0"/>
              <a:t> </a:t>
            </a:r>
            <a:r>
              <a:rPr lang="fr-FR" sz="4400" b="1" dirty="0"/>
              <a:t>Mix </a:t>
            </a:r>
            <a:r>
              <a:rPr lang="fr-FR" sz="4400" b="1" dirty="0" smtClean="0"/>
              <a:t> »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7152064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</a:t>
            </a:r>
            <a:r>
              <a:rPr lang="fr-FR" b="1" dirty="0" smtClean="0">
                <a:solidFill>
                  <a:srgbClr val="FF0000"/>
                </a:solidFill>
              </a:rPr>
              <a:t>naturellement résistante aux maladies. </a:t>
            </a:r>
            <a:r>
              <a:rPr lang="fr-FR" b="1" dirty="0" smtClean="0">
                <a:solidFill>
                  <a:schemeClr val="accent6"/>
                </a:solidFill>
              </a:rPr>
              <a:t>Forme touffue et compacte. Fleurissement important de mai jusqu’à octobre.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40 - 50 cm ; Largeur : 30 –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smtClean="0">
                <a:solidFill>
                  <a:srgbClr val="FF0000"/>
                </a:solidFill>
              </a:rPr>
              <a:t>soleil, </a:t>
            </a:r>
            <a:r>
              <a:rPr lang="fr-FR" b="1" dirty="0" err="1" smtClean="0">
                <a:solidFill>
                  <a:srgbClr val="FF0000"/>
                </a:solidFill>
              </a:rPr>
              <a:t>mi-ombre</a:t>
            </a:r>
            <a:r>
              <a:rPr lang="fr-FR" b="1" dirty="0" smtClean="0">
                <a:solidFill>
                  <a:srgbClr val="FF0000"/>
                </a:solidFill>
              </a:rPr>
              <a:t>, ombre. </a:t>
            </a:r>
            <a:r>
              <a:rPr lang="fr-FR" b="1" dirty="0" smtClean="0">
                <a:solidFill>
                  <a:schemeClr val="accent6"/>
                </a:solidFill>
              </a:rPr>
              <a:t>Peu d’entretien nécessaire, sauf un </a:t>
            </a:r>
            <a:r>
              <a:rPr lang="fr-FR" b="1" dirty="0">
                <a:solidFill>
                  <a:schemeClr val="accent6"/>
                </a:solidFill>
              </a:rPr>
              <a:t>a</a:t>
            </a:r>
            <a:r>
              <a:rPr lang="fr-FR" b="1" dirty="0" smtClean="0">
                <a:solidFill>
                  <a:schemeClr val="accent6"/>
                </a:solidFill>
              </a:rPr>
              <a:t>rrosage régulier lors des épisodes de sécheresse. Se plante en jardinière, bac, massif, suspension.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647522" y="4960758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8" y="3926866"/>
            <a:ext cx="1750639" cy="10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8" y="4823552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patiens Beacon Mixed F1 flower plants from Woolma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3527"/>
          <a:stretch/>
        </p:blipFill>
        <p:spPr bwMode="auto">
          <a:xfrm>
            <a:off x="7150100" y="1028700"/>
            <a:ext cx="50419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2828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Impatiens </a:t>
            </a:r>
            <a:r>
              <a:rPr lang="fr-FR" sz="4800" b="1" dirty="0" err="1" smtClean="0"/>
              <a:t>Sunpatiens</a:t>
            </a:r>
            <a:r>
              <a:rPr lang="fr-FR" sz="4800" b="1" dirty="0" smtClean="0"/>
              <a:t> </a:t>
            </a:r>
            <a:r>
              <a:rPr lang="fr-FR" sz="4800" b="1" dirty="0"/>
              <a:t>Compact </a:t>
            </a:r>
            <a:r>
              <a:rPr lang="fr-FR" sz="4800" b="1" dirty="0" smtClean="0"/>
              <a:t>« Magenta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73279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annuelle, très florifère avec de petites fleurs de 4 cm environ. Port rond et compact. Fleurissement de mai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smtClean="0">
                <a:solidFill>
                  <a:srgbClr val="FF0000"/>
                </a:solidFill>
              </a:rPr>
              <a:t>soleil, </a:t>
            </a:r>
            <a:r>
              <a:rPr lang="fr-FR" b="1" dirty="0" err="1" smtClean="0">
                <a:solidFill>
                  <a:srgbClr val="FF0000"/>
                </a:solidFill>
              </a:rPr>
              <a:t>mi-ombre</a:t>
            </a:r>
            <a:r>
              <a:rPr lang="fr-FR" b="1" dirty="0" smtClean="0">
                <a:solidFill>
                  <a:srgbClr val="FF0000"/>
                </a:solidFill>
              </a:rPr>
              <a:t>, ombre. </a:t>
            </a:r>
            <a:r>
              <a:rPr lang="fr-FR" b="1" dirty="0" smtClean="0">
                <a:solidFill>
                  <a:schemeClr val="accent6"/>
                </a:solidFill>
              </a:rPr>
              <a:t>Peu d’entretien nécessaire, sauf un </a:t>
            </a:r>
            <a:r>
              <a:rPr lang="fr-FR" b="1" dirty="0">
                <a:solidFill>
                  <a:schemeClr val="accent6"/>
                </a:solidFill>
              </a:rPr>
              <a:t>a</a:t>
            </a:r>
            <a:r>
              <a:rPr lang="fr-FR" b="1" dirty="0" smtClean="0">
                <a:solidFill>
                  <a:schemeClr val="accent6"/>
                </a:solidFill>
              </a:rPr>
              <a:t>rrosage régulier lors des épisodes de sécheresse. Se plante en jardinière, bac, massif, suspension.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647522" y="4960758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8" y="3926866"/>
            <a:ext cx="1750639" cy="10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73706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b7g9m5b6.stackpathcdn.com/media/cache/catalog_detail_image/23040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6" y="1028700"/>
            <a:ext cx="4866064" cy="486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793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Impatiens </a:t>
            </a:r>
            <a:r>
              <a:rPr lang="fr-FR" sz="4800" b="1" dirty="0" err="1" smtClean="0"/>
              <a:t>Sunpatiens</a:t>
            </a:r>
            <a:r>
              <a:rPr lang="fr-FR" sz="4800" b="1" dirty="0" smtClean="0"/>
              <a:t> </a:t>
            </a:r>
            <a:r>
              <a:rPr lang="fr-FR" sz="4800" b="1" dirty="0"/>
              <a:t>Compact </a:t>
            </a:r>
            <a:r>
              <a:rPr lang="fr-FR" sz="4800" b="1" dirty="0" smtClean="0"/>
              <a:t>« </a:t>
            </a:r>
            <a:r>
              <a:rPr lang="fr-FR" sz="4800" b="1" dirty="0" err="1" smtClean="0"/>
              <a:t>Orchid</a:t>
            </a:r>
            <a:r>
              <a:rPr lang="fr-FR" sz="4800" b="1" dirty="0" smtClean="0"/>
              <a:t> </a:t>
            </a:r>
            <a:r>
              <a:rPr lang="fr-FR" sz="4800" b="1" dirty="0"/>
              <a:t>Blush </a:t>
            </a:r>
            <a:r>
              <a:rPr lang="fr-FR" sz="4800" b="1" dirty="0" smtClean="0"/>
              <a:t>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73279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annuelle, très florifère avec de petites fleurs de 4 cm environ. Port rond et compact. Fleurissement de mai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smtClean="0">
                <a:solidFill>
                  <a:srgbClr val="FF0000"/>
                </a:solidFill>
              </a:rPr>
              <a:t>soleil, </a:t>
            </a:r>
            <a:r>
              <a:rPr lang="fr-FR" b="1" dirty="0" err="1" smtClean="0">
                <a:solidFill>
                  <a:srgbClr val="FF0000"/>
                </a:solidFill>
              </a:rPr>
              <a:t>mi-ombre</a:t>
            </a:r>
            <a:r>
              <a:rPr lang="fr-FR" b="1" dirty="0" smtClean="0">
                <a:solidFill>
                  <a:srgbClr val="FF0000"/>
                </a:solidFill>
              </a:rPr>
              <a:t>, ombre. </a:t>
            </a:r>
            <a:r>
              <a:rPr lang="fr-FR" b="1" dirty="0" smtClean="0">
                <a:solidFill>
                  <a:schemeClr val="accent6"/>
                </a:solidFill>
              </a:rPr>
              <a:t>Peu d’entretien nécessaire, sauf un </a:t>
            </a:r>
            <a:r>
              <a:rPr lang="fr-FR" b="1" dirty="0">
                <a:solidFill>
                  <a:schemeClr val="accent6"/>
                </a:solidFill>
              </a:rPr>
              <a:t>a</a:t>
            </a:r>
            <a:r>
              <a:rPr lang="fr-FR" b="1" dirty="0" smtClean="0">
                <a:solidFill>
                  <a:schemeClr val="accent6"/>
                </a:solidFill>
              </a:rPr>
              <a:t>rrosage régulier lors des épisodes de sécheresse. Se plante en jardinière, bac, massif, suspension.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647522" y="4960758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8" y="3926866"/>
            <a:ext cx="1750639" cy="10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823552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b7g9m5b6.stackpathcdn.com/media/cache/catalog_detail_image/24013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1028700"/>
            <a:ext cx="48641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959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 smtClean="0"/>
              <a:t>Impatiens </a:t>
            </a:r>
            <a:r>
              <a:rPr lang="fr-FR" sz="4400" b="1" dirty="0" err="1" smtClean="0"/>
              <a:t>Sunpatiens</a:t>
            </a:r>
            <a:r>
              <a:rPr lang="fr-FR" sz="4400" b="1" dirty="0" smtClean="0"/>
              <a:t> </a:t>
            </a:r>
            <a:r>
              <a:rPr lang="fr-FR" sz="4400" b="1" dirty="0"/>
              <a:t>Compact </a:t>
            </a:r>
            <a:r>
              <a:rPr lang="fr-FR" sz="4400" b="1" dirty="0" smtClean="0"/>
              <a:t>«</a:t>
            </a:r>
            <a:r>
              <a:rPr lang="fr-FR" sz="4400" b="1" dirty="0"/>
              <a:t> White </a:t>
            </a:r>
            <a:r>
              <a:rPr lang="fr-FR" sz="4400" b="1" dirty="0" err="1"/>
              <a:t>Improved</a:t>
            </a:r>
            <a:r>
              <a:rPr lang="fr-FR" sz="4400" b="1" dirty="0"/>
              <a:t> </a:t>
            </a:r>
            <a:r>
              <a:rPr lang="fr-FR" sz="4400" b="1" dirty="0" smtClean="0"/>
              <a:t> »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7327900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annuelle, très florifère avec de petites fleurs de 4 cm environ. Port rond et compact. Fleurissement de mai jusqu’aux premières gelées.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30 - 40 cm ; Largeur : 30 - 40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</a:t>
            </a:r>
            <a:r>
              <a:rPr lang="fr-FR" b="1" dirty="0" smtClean="0">
                <a:solidFill>
                  <a:srgbClr val="FF0000"/>
                </a:solidFill>
              </a:rPr>
              <a:t>soleil, </a:t>
            </a:r>
            <a:r>
              <a:rPr lang="fr-FR" b="1" dirty="0" err="1" smtClean="0">
                <a:solidFill>
                  <a:srgbClr val="FF0000"/>
                </a:solidFill>
              </a:rPr>
              <a:t>mi-ombre</a:t>
            </a:r>
            <a:r>
              <a:rPr lang="fr-FR" b="1" dirty="0" smtClean="0">
                <a:solidFill>
                  <a:srgbClr val="FF0000"/>
                </a:solidFill>
              </a:rPr>
              <a:t>, ombre. </a:t>
            </a:r>
            <a:r>
              <a:rPr lang="fr-FR" b="1" dirty="0" smtClean="0">
                <a:solidFill>
                  <a:schemeClr val="accent6"/>
                </a:solidFill>
              </a:rPr>
              <a:t>Peu d’entretien nécessaire, sauf un </a:t>
            </a:r>
            <a:r>
              <a:rPr lang="fr-FR" b="1" dirty="0">
                <a:solidFill>
                  <a:schemeClr val="accent6"/>
                </a:solidFill>
              </a:rPr>
              <a:t>a</a:t>
            </a:r>
            <a:r>
              <a:rPr lang="fr-FR" b="1" dirty="0" smtClean="0">
                <a:solidFill>
                  <a:schemeClr val="accent6"/>
                </a:solidFill>
              </a:rPr>
              <a:t>rrosage régulier lors des épisodes de sécheresse. Se plante en jardinière, bac, massif, suspension.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1647522" y="4960758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634998" y="3926866"/>
            <a:ext cx="1750639" cy="10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823552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patiens hybrida Compact White Improv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/>
          <a:stretch/>
        </p:blipFill>
        <p:spPr bwMode="auto">
          <a:xfrm>
            <a:off x="7442200" y="1028700"/>
            <a:ext cx="4749800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997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 smtClean="0"/>
              <a:t>IRIS «</a:t>
            </a:r>
            <a:r>
              <a:rPr lang="fr-FR" sz="5400" b="1" dirty="0"/>
              <a:t> </a:t>
            </a:r>
            <a:r>
              <a:rPr lang="fr-FR" sz="5400" b="1" dirty="0" err="1" smtClean="0"/>
              <a:t>Germanica</a:t>
            </a:r>
            <a:r>
              <a:rPr lang="fr-FR" sz="5400" b="1" dirty="0" smtClean="0"/>
              <a:t> mélange 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7327900" cy="3247063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Aussi appelée « Iris des jardins ». Port droit. Mélange de plusieurs couleurs de fleurs. Plante parfumée. Fleurissement d’avril à juin.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</a:t>
            </a:r>
            <a:r>
              <a:rPr lang="fr-FR" sz="2600" b="1" dirty="0">
                <a:solidFill>
                  <a:schemeClr val="accent6"/>
                </a:solidFill>
              </a:rPr>
              <a:t>8</a:t>
            </a:r>
            <a:r>
              <a:rPr lang="fr-FR" sz="2600" b="1" dirty="0" smtClean="0">
                <a:solidFill>
                  <a:schemeClr val="accent6"/>
                </a:solidFill>
              </a:rPr>
              <a:t>0 cm ; Largeur : 30 - 40 cm</a:t>
            </a:r>
          </a:p>
          <a:p>
            <a:r>
              <a:rPr lang="fr-FR" sz="2600" b="1" dirty="0">
                <a:solidFill>
                  <a:schemeClr val="accent6"/>
                </a:solidFill>
              </a:rPr>
              <a:t>Exposition soleil ou à </a:t>
            </a:r>
            <a:r>
              <a:rPr lang="fr-FR" sz="2600" b="1" dirty="0" err="1">
                <a:solidFill>
                  <a:schemeClr val="accent6"/>
                </a:solidFill>
              </a:rPr>
              <a:t>mi-ombre</a:t>
            </a:r>
            <a:r>
              <a:rPr lang="fr-FR" sz="2600" b="1" dirty="0">
                <a:solidFill>
                  <a:schemeClr val="accent6"/>
                </a:solidFill>
              </a:rPr>
              <a:t>. Se plante en massif, en bordu</a:t>
            </a:r>
            <a:r>
              <a:rPr lang="fr-FR" sz="2600" b="1" dirty="0" smtClean="0">
                <a:solidFill>
                  <a:schemeClr val="accent6"/>
                </a:solidFill>
              </a:rPr>
              <a:t>re, en bac. Utilisation possible en fleur coupée. Bonne résistance à la sécheresse. Plante rustique (-20°C). Facile de culture.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703364" y="5293283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2" y="4027413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RIS GERMANICA EN MELANGE, plante en lig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3"/>
          <a:stretch/>
        </p:blipFill>
        <p:spPr bwMode="auto">
          <a:xfrm>
            <a:off x="7405085" y="1028699"/>
            <a:ext cx="4786916" cy="585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6378581" y="5435897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9976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 smtClean="0"/>
              <a:t>KNIPHOFIA «</a:t>
            </a:r>
            <a:r>
              <a:rPr lang="fr-FR" sz="5400" b="1" dirty="0"/>
              <a:t> </a:t>
            </a:r>
            <a:r>
              <a:rPr lang="fr-FR" sz="5400" b="1" dirty="0" smtClean="0"/>
              <a:t>Mango </a:t>
            </a:r>
            <a:r>
              <a:rPr lang="fr-FR" sz="5400" b="1" dirty="0" err="1" smtClean="0"/>
              <a:t>Popsicle</a:t>
            </a:r>
            <a:r>
              <a:rPr lang="fr-FR" sz="5400" b="1" dirty="0" smtClean="0"/>
              <a:t> 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7184643" cy="3247063"/>
          </a:xfrm>
        </p:spPr>
        <p:txBody>
          <a:bodyPr>
            <a:no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Plante vivace à la floraison spectaculaire. Hampes florales aux teintes orangées. Feuilles lancéolées. Fleurissement de mai à septembre.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60 cm ; Largeur : 30 cm</a:t>
            </a:r>
          </a:p>
          <a:p>
            <a:r>
              <a:rPr lang="fr-FR" sz="2600" b="1" dirty="0">
                <a:solidFill>
                  <a:schemeClr val="accent6"/>
                </a:solidFill>
              </a:rPr>
              <a:t>Exposition </a:t>
            </a:r>
            <a:r>
              <a:rPr lang="fr-FR" sz="2600" b="1" dirty="0" smtClean="0">
                <a:solidFill>
                  <a:schemeClr val="accent6"/>
                </a:solidFill>
              </a:rPr>
              <a:t>soleil. </a:t>
            </a:r>
            <a:r>
              <a:rPr lang="fr-FR" sz="2600" b="1" dirty="0">
                <a:solidFill>
                  <a:schemeClr val="accent6"/>
                </a:solidFill>
              </a:rPr>
              <a:t>Se plante en massif, en bordu</a:t>
            </a:r>
            <a:r>
              <a:rPr lang="fr-FR" sz="2600" b="1" dirty="0" smtClean="0">
                <a:solidFill>
                  <a:schemeClr val="accent6"/>
                </a:solidFill>
              </a:rPr>
              <a:t>re, en rocaille, en bac. Utilisation possible en fleur coupée. Plante rustique (-20°C). Facile de culture.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03069" y="4538206"/>
            <a:ext cx="1890501" cy="18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 descr="Tritoma - Kniphofia Mango Popsi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/>
          <a:stretch/>
        </p:blipFill>
        <p:spPr bwMode="auto">
          <a:xfrm>
            <a:off x="7182679" y="1028700"/>
            <a:ext cx="5009322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6378581" y="5435897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3016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 err="1" smtClean="0"/>
              <a:t>Lathyrus</a:t>
            </a:r>
            <a:r>
              <a:rPr lang="fr-FR" sz="4400" b="1" dirty="0" smtClean="0"/>
              <a:t> «</a:t>
            </a:r>
            <a:r>
              <a:rPr lang="fr-FR" sz="4400" b="1" dirty="0"/>
              <a:t> </a:t>
            </a:r>
            <a:r>
              <a:rPr lang="fr-FR" sz="4400" b="1" dirty="0" err="1" smtClean="0"/>
              <a:t>Odoratus</a:t>
            </a:r>
            <a:r>
              <a:rPr lang="fr-FR" sz="4400" b="1" dirty="0" smtClean="0"/>
              <a:t> mammouth  » (pois de senteur)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6394462" cy="3247063"/>
          </a:xfrm>
        </p:spPr>
        <p:txBody>
          <a:bodyPr>
            <a:normAutofit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Variété annuelle odorante. Nombreuses grandes fleurs sur de longues tiges. Fleurissement de mai jusqu’aux premières gelées.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160 - 200 cm ; Largeur : 30 - 40 cm</a:t>
            </a:r>
          </a:p>
          <a:p>
            <a:r>
              <a:rPr lang="fr-FR" sz="2600" b="1" dirty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massif, bordure ou bac. Plante mellifère. Culture facile</a:t>
            </a:r>
            <a:r>
              <a:rPr lang="fr-FR" b="1" dirty="0" smtClean="0">
                <a:solidFill>
                  <a:schemeClr val="accent6"/>
                </a:solidFill>
              </a:rPr>
              <a:t>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90019" y="5571012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6" y="4345979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raines de fleurs de mélange de mammouth de pois de senteur Lathyrus  odoratus B203 - Etsy Fra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9"/>
          <a:stretch/>
        </p:blipFill>
        <p:spPr bwMode="auto">
          <a:xfrm>
            <a:off x="6392498" y="1028699"/>
            <a:ext cx="5799502" cy="58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741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 smtClean="0"/>
              <a:t>LAVANDULA «</a:t>
            </a:r>
            <a:r>
              <a:rPr lang="fr-FR" sz="5400" b="1" dirty="0"/>
              <a:t> </a:t>
            </a:r>
            <a:r>
              <a:rPr lang="fr-FR" sz="5400" b="1" dirty="0" err="1" smtClean="0"/>
              <a:t>Intermedia</a:t>
            </a:r>
            <a:r>
              <a:rPr lang="fr-FR" sz="5400" b="1" dirty="0" smtClean="0"/>
              <a:t> </a:t>
            </a:r>
            <a:r>
              <a:rPr lang="fr-FR" sz="5400" b="1" dirty="0" err="1" smtClean="0"/>
              <a:t>dutch</a:t>
            </a:r>
            <a:r>
              <a:rPr lang="fr-FR" sz="5400" b="1" dirty="0" smtClean="0"/>
              <a:t> »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3" y="1098916"/>
            <a:ext cx="6364664" cy="3247063"/>
          </a:xfrm>
        </p:spPr>
        <p:txBody>
          <a:bodyPr>
            <a:noAutofit/>
          </a:bodyPr>
          <a:lstStyle/>
          <a:p>
            <a:r>
              <a:rPr lang="fr-FR" sz="2600" b="1" dirty="0">
                <a:solidFill>
                  <a:schemeClr val="accent6"/>
                </a:solidFill>
              </a:rPr>
              <a:t>Port en boule parfumée. </a:t>
            </a:r>
            <a:r>
              <a:rPr lang="fr-FR" sz="2600" b="1" dirty="0" smtClean="0">
                <a:solidFill>
                  <a:schemeClr val="accent6"/>
                </a:solidFill>
              </a:rPr>
              <a:t>Feuillage persistant et dense. Fins épis de fleurs mauves claires. Floraison longue de juin à septembre.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60 cm ; Largeur : </a:t>
            </a:r>
            <a:r>
              <a:rPr lang="fr-FR" sz="2600" b="1" dirty="0">
                <a:solidFill>
                  <a:schemeClr val="accent6"/>
                </a:solidFill>
              </a:rPr>
              <a:t>8</a:t>
            </a:r>
            <a:r>
              <a:rPr lang="fr-FR" sz="2600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sz="2600" b="1" dirty="0">
                <a:solidFill>
                  <a:schemeClr val="accent6"/>
                </a:solidFill>
              </a:rPr>
              <a:t>Exposition </a:t>
            </a:r>
            <a:r>
              <a:rPr lang="fr-FR" sz="2600" b="1" dirty="0" smtClean="0">
                <a:solidFill>
                  <a:schemeClr val="accent6"/>
                </a:solidFill>
              </a:rPr>
              <a:t>soleil. </a:t>
            </a:r>
            <a:r>
              <a:rPr lang="fr-FR" sz="2600" b="1" dirty="0">
                <a:solidFill>
                  <a:schemeClr val="accent6"/>
                </a:solidFill>
              </a:rPr>
              <a:t>Se plante en massif, en bordu</a:t>
            </a:r>
            <a:r>
              <a:rPr lang="fr-FR" sz="2600" b="1" dirty="0" smtClean="0">
                <a:solidFill>
                  <a:schemeClr val="accent6"/>
                </a:solidFill>
              </a:rPr>
              <a:t>re, en rocaille, en bac. Utilisation possible en fleur coupée. Attire les pollinisateurs.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03069" y="4538206"/>
            <a:ext cx="1890501" cy="18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Lavandula intermedia dutch group - Lavandin mauve cl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13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/>
              <a:t>Begonia </a:t>
            </a:r>
            <a:r>
              <a:rPr lang="en-US" sz="4800" b="1" dirty="0" err="1" smtClean="0"/>
              <a:t>Semperflorens</a:t>
            </a:r>
            <a:r>
              <a:rPr lang="en-US" sz="4800" b="1" dirty="0" smtClean="0"/>
              <a:t> </a:t>
            </a:r>
            <a:r>
              <a:rPr lang="fr-FR" sz="4800" b="1" dirty="0" smtClean="0"/>
              <a:t>« Super Olympia </a:t>
            </a:r>
            <a:r>
              <a:rPr lang="fr-FR" sz="4800" b="1" dirty="0" err="1" smtClean="0"/>
              <a:t>Red</a:t>
            </a:r>
            <a:r>
              <a:rPr lang="fr-FR" sz="4800" b="1" dirty="0" smtClean="0"/>
              <a:t>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31042"/>
            <a:ext cx="6477000" cy="338771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Bégonia au port buissonnant et compact. Cultivée en annuelle. Plante aux fleurs d’un rouge vif. Fleurissement sans discontinuer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 20 - 30 cm ; Largeur : 20 - 30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Exposition ombre ou </a:t>
            </a:r>
            <a:r>
              <a:rPr lang="fr-FR" b="1" dirty="0" err="1" smtClean="0">
                <a:solidFill>
                  <a:schemeClr val="accent6"/>
                </a:solidFill>
              </a:rPr>
              <a:t>mi-ombre</a:t>
            </a:r>
            <a:r>
              <a:rPr lang="fr-FR" b="1" dirty="0" smtClean="0">
                <a:solidFill>
                  <a:schemeClr val="accent6"/>
                </a:solidFill>
              </a:rPr>
              <a:t> de préférence. Se plante en massif, en bordure, en grand pot ou en jardinière. Variété moyennement rustique (-5°C). Bonne résistance aux intempéries.</a:t>
            </a:r>
          </a:p>
          <a:p>
            <a:endParaRPr lang="fr-FR" b="1" dirty="0" smtClean="0">
              <a:solidFill>
                <a:schemeClr val="accent6"/>
              </a:solidFill>
            </a:endParaRPr>
          </a:p>
        </p:txBody>
      </p:sp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Begonia Belleconia 'Rose' – Acheter l'image – 12140335 ❘ living4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6" y="4339122"/>
            <a:ext cx="120165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uage - Icônes ordinateur gratui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24590" r="7056" b="25132"/>
          <a:stretch/>
        </p:blipFill>
        <p:spPr bwMode="auto">
          <a:xfrm>
            <a:off x="505552" y="5469315"/>
            <a:ext cx="1550018" cy="9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egonia Super Olympia® Red - Beekenkamp Pl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48" y="1254522"/>
            <a:ext cx="5325177" cy="532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138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 smtClean="0"/>
              <a:t>LOBULARIA «</a:t>
            </a:r>
            <a:r>
              <a:rPr lang="fr-FR" sz="4400" b="1" dirty="0"/>
              <a:t> </a:t>
            </a:r>
            <a:r>
              <a:rPr lang="fr-FR" sz="4400" b="1" dirty="0" smtClean="0"/>
              <a:t>Snow </a:t>
            </a:r>
            <a:r>
              <a:rPr lang="fr-FR" sz="4400" b="1" dirty="0" err="1" smtClean="0"/>
              <a:t>crystals</a:t>
            </a:r>
            <a:r>
              <a:rPr lang="fr-FR" sz="4400" b="1" dirty="0" smtClean="0"/>
              <a:t> white  »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6394462" cy="3247063"/>
          </a:xfrm>
        </p:spPr>
        <p:txBody>
          <a:bodyPr>
            <a:normAutofit lnSpcReduction="10000"/>
          </a:bodyPr>
          <a:lstStyle/>
          <a:p>
            <a:r>
              <a:rPr lang="fr-FR" sz="2600" b="1" dirty="0" smtClean="0">
                <a:solidFill>
                  <a:schemeClr val="accent6"/>
                </a:solidFill>
              </a:rPr>
              <a:t>Variété annuelle formant des tapis de fleurs de couleur blanche uniforme. Croissance rapide formant un beau couvre-sol. Fleurissement de mai jusqu’à août. </a:t>
            </a:r>
          </a:p>
          <a:p>
            <a:r>
              <a:rPr lang="fr-FR" sz="2600" b="1" dirty="0" smtClean="0">
                <a:solidFill>
                  <a:schemeClr val="accent6"/>
                </a:solidFill>
              </a:rPr>
              <a:t>Hauteur :  15 cm ; Largeur : 25 cm</a:t>
            </a:r>
          </a:p>
          <a:p>
            <a:r>
              <a:rPr lang="fr-FR" sz="2600" b="1" dirty="0">
                <a:solidFill>
                  <a:schemeClr val="accent6"/>
                </a:solidFill>
              </a:rPr>
              <a:t>Exposition soleil ou </a:t>
            </a:r>
            <a:r>
              <a:rPr lang="fr-FR" sz="26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600" b="1" dirty="0" smtClean="0">
                <a:solidFill>
                  <a:schemeClr val="accent6"/>
                </a:solidFill>
              </a:rPr>
              <a:t>. Se plante en bordure, rocaille, suspension ou potée fleurie. Plante rustique (-15°C). Attire les pollinisateurs. </a:t>
            </a:r>
            <a:endParaRPr lang="fr-FR" b="1" dirty="0" smtClean="0">
              <a:solidFill>
                <a:schemeClr val="accent6"/>
              </a:solidFill>
            </a:endParaRP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90019" y="5571012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6" y="4345979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ysse Snow Crystals - Lobularia maritima en mini-mot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199" y="1021198"/>
            <a:ext cx="5836801" cy="58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784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 smtClean="0"/>
              <a:t>MISCANTHUS «</a:t>
            </a:r>
            <a:r>
              <a:rPr lang="fr-FR" sz="5400" b="1" dirty="0"/>
              <a:t> </a:t>
            </a:r>
            <a:r>
              <a:rPr lang="fr-FR" sz="5400" b="1" dirty="0" err="1" smtClean="0"/>
              <a:t>Sinensis</a:t>
            </a:r>
            <a:r>
              <a:rPr lang="fr-FR" sz="5400" b="1" dirty="0" smtClean="0"/>
              <a:t> » (Roseau de Chine)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5781"/>
            <a:ext cx="6364664" cy="3247063"/>
          </a:xfrm>
        </p:spPr>
        <p:txBody>
          <a:bodyPr>
            <a:noAutofit/>
          </a:bodyPr>
          <a:lstStyle/>
          <a:p>
            <a:r>
              <a:rPr lang="fr-FR" sz="2700" b="1" dirty="0" smtClean="0">
                <a:solidFill>
                  <a:schemeClr val="accent6"/>
                </a:solidFill>
              </a:rPr>
              <a:t>Croissance rapide. Port arrondi, dense. Feuillage vert frais à caramel brun selon la saison. Floraison tardive de couleur rouge cuivré de septembre à novembre. 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150 cm ; Largeur : </a:t>
            </a:r>
            <a:r>
              <a:rPr lang="fr-FR" sz="2700" b="1" dirty="0">
                <a:solidFill>
                  <a:schemeClr val="accent6"/>
                </a:solidFill>
              </a:rPr>
              <a:t>8</a:t>
            </a:r>
            <a:r>
              <a:rPr lang="fr-FR" sz="2700" b="1" dirty="0" smtClean="0">
                <a:solidFill>
                  <a:schemeClr val="accent6"/>
                </a:solidFill>
              </a:rPr>
              <a:t>0 cm</a:t>
            </a:r>
          </a:p>
          <a:p>
            <a:r>
              <a:rPr lang="fr-FR" sz="2700" b="1" dirty="0">
                <a:solidFill>
                  <a:schemeClr val="accent6"/>
                </a:solidFill>
              </a:rPr>
              <a:t>Exposition </a:t>
            </a:r>
            <a:r>
              <a:rPr lang="fr-FR" sz="2700" b="1" dirty="0" smtClean="0">
                <a:solidFill>
                  <a:schemeClr val="accent6"/>
                </a:solidFill>
              </a:rPr>
              <a:t>soleil. </a:t>
            </a:r>
            <a:r>
              <a:rPr lang="fr-FR" sz="2700" b="1" dirty="0">
                <a:solidFill>
                  <a:schemeClr val="accent6"/>
                </a:solidFill>
              </a:rPr>
              <a:t>Se plante en massif, en </a:t>
            </a:r>
            <a:r>
              <a:rPr lang="fr-FR" sz="2700" b="1" dirty="0" smtClean="0">
                <a:solidFill>
                  <a:schemeClr val="accent6"/>
                </a:solidFill>
              </a:rPr>
              <a:t>bordure, en talus.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03069" y="4538206"/>
            <a:ext cx="1890501" cy="18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4" name="Picture 4" descr="Miscanthus sinensis Gracillimus - Graminées - Le chatel des viv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08" y="1028699"/>
            <a:ext cx="5870693" cy="587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7374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 smtClean="0"/>
              <a:t>MISCANTHUS «</a:t>
            </a:r>
            <a:r>
              <a:rPr lang="fr-FR" sz="4000" b="1" dirty="0"/>
              <a:t> </a:t>
            </a:r>
            <a:r>
              <a:rPr lang="fr-FR" sz="4000" b="1" dirty="0" err="1" smtClean="0"/>
              <a:t>Sinensis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Strictus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Dwarf</a:t>
            </a:r>
            <a:r>
              <a:rPr lang="fr-FR" sz="4000" b="1" dirty="0" smtClean="0"/>
              <a:t>» (Roseau de Chine)</a:t>
            </a:r>
            <a:endParaRPr lang="fr-FR" sz="4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165781"/>
            <a:ext cx="6364664" cy="3247063"/>
          </a:xfrm>
        </p:spPr>
        <p:txBody>
          <a:bodyPr>
            <a:noAutofit/>
          </a:bodyPr>
          <a:lstStyle/>
          <a:p>
            <a:r>
              <a:rPr lang="fr-FR" sz="2700" b="1" dirty="0" smtClean="0">
                <a:solidFill>
                  <a:schemeClr val="accent6"/>
                </a:solidFill>
              </a:rPr>
              <a:t>Variété naine de miscanthus </a:t>
            </a:r>
            <a:r>
              <a:rPr lang="fr-FR" sz="2700" b="1" dirty="0" err="1" smtClean="0">
                <a:solidFill>
                  <a:schemeClr val="accent6"/>
                </a:solidFill>
              </a:rPr>
              <a:t>strictus</a:t>
            </a:r>
            <a:r>
              <a:rPr lang="fr-FR" sz="2700" b="1" dirty="0" smtClean="0">
                <a:solidFill>
                  <a:schemeClr val="accent6"/>
                </a:solidFill>
              </a:rPr>
              <a:t>. Port arrondi, dense. Feuillage marqué de bandes latérales jaune pâle et verte. Floraison de couleur rose pourpre d’août à octobre. 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100 cm ; Largeur : 50 cm</a:t>
            </a:r>
          </a:p>
          <a:p>
            <a:r>
              <a:rPr lang="fr-FR" sz="2700" b="1" dirty="0">
                <a:solidFill>
                  <a:schemeClr val="accent6"/>
                </a:solidFill>
              </a:rPr>
              <a:t>Exposition </a:t>
            </a:r>
            <a:r>
              <a:rPr lang="fr-FR" sz="2700" b="1" dirty="0" smtClean="0">
                <a:solidFill>
                  <a:schemeClr val="accent6"/>
                </a:solidFill>
              </a:rPr>
              <a:t>soleil. </a:t>
            </a:r>
            <a:r>
              <a:rPr lang="fr-FR" sz="2700" b="1" dirty="0">
                <a:solidFill>
                  <a:schemeClr val="accent6"/>
                </a:solidFill>
              </a:rPr>
              <a:t>Se plante en massif, en </a:t>
            </a:r>
            <a:r>
              <a:rPr lang="fr-FR" sz="2700" b="1" dirty="0" smtClean="0">
                <a:solidFill>
                  <a:schemeClr val="accent6"/>
                </a:solidFill>
              </a:rPr>
              <a:t>bordure, en talus, en potées fleuries.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213980" y="4813166"/>
            <a:ext cx="1890501" cy="18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50" name="Picture 6" descr="Miscanthus Dwarf / Petit Roseau de Chine / Herbe à Eléphant - Vente en  ligne de plants de Miscanthus Dwarf / Petit Roseau de Chine / Herbe à  Eléphant pas cher | Leader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64" y="1028700"/>
            <a:ext cx="5827336" cy="582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0565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NEPETA «</a:t>
            </a:r>
            <a:r>
              <a:rPr lang="fr-FR" sz="4800" b="1" dirty="0"/>
              <a:t> </a:t>
            </a:r>
            <a:r>
              <a:rPr lang="fr-FR" sz="4800" b="1" dirty="0" err="1" smtClean="0"/>
              <a:t>Faassenii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Walker’s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low</a:t>
            </a:r>
            <a:r>
              <a:rPr lang="fr-FR" sz="4800" b="1" dirty="0" smtClean="0"/>
              <a:t> » (Herbe à chats)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" y="1165781"/>
            <a:ext cx="6865603" cy="3247063"/>
          </a:xfrm>
        </p:spPr>
        <p:txBody>
          <a:bodyPr>
            <a:noAutofit/>
          </a:bodyPr>
          <a:lstStyle/>
          <a:p>
            <a:r>
              <a:rPr lang="fr-FR" sz="2700" b="1" dirty="0" err="1" smtClean="0">
                <a:solidFill>
                  <a:schemeClr val="accent6"/>
                </a:solidFill>
              </a:rPr>
              <a:t>Népeta</a:t>
            </a:r>
            <a:r>
              <a:rPr lang="fr-FR" sz="2700" b="1" dirty="0" smtClean="0">
                <a:solidFill>
                  <a:schemeClr val="accent6"/>
                </a:solidFill>
              </a:rPr>
              <a:t> robuste. Panache de fleurs bleu lavande sur des feuilles vert-argenté. Port en boule. Floraison longue de mai à octobre. </a:t>
            </a:r>
          </a:p>
          <a:p>
            <a:r>
              <a:rPr lang="fr-FR" sz="2700" b="1" dirty="0" smtClean="0">
                <a:solidFill>
                  <a:schemeClr val="accent6"/>
                </a:solidFill>
              </a:rPr>
              <a:t>Hauteur :  50 cm ; Largeur : 50 cm</a:t>
            </a:r>
          </a:p>
          <a:p>
            <a:r>
              <a:rPr lang="fr-FR" sz="2700" b="1" dirty="0">
                <a:solidFill>
                  <a:schemeClr val="accent6"/>
                </a:solidFill>
              </a:rPr>
              <a:t>Exposition </a:t>
            </a:r>
            <a:r>
              <a:rPr lang="fr-FR" sz="2700" b="1" dirty="0" smtClean="0">
                <a:solidFill>
                  <a:schemeClr val="accent6"/>
                </a:solidFill>
              </a:rPr>
              <a:t>soleil. </a:t>
            </a:r>
            <a:r>
              <a:rPr lang="fr-FR" sz="2700" b="1" dirty="0">
                <a:solidFill>
                  <a:schemeClr val="accent6"/>
                </a:solidFill>
              </a:rPr>
              <a:t>Se plante en massif, en </a:t>
            </a:r>
            <a:r>
              <a:rPr lang="fr-FR" sz="2700" b="1" dirty="0" smtClean="0">
                <a:solidFill>
                  <a:schemeClr val="accent6"/>
                </a:solidFill>
              </a:rPr>
              <a:t>bordure, en talus, en potées fleuries. Attire les pollinisateurs. Plante rustique (-20°C).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400457" y="4498186"/>
            <a:ext cx="1890501" cy="18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MISCANTHUS SINENSIS 'STRICTUS Dwarf' - Roseau de Chine nain zébré EUR 7,80  - PicClick F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0" name="Picture 2" descr="Nepeta faassenii Walker's Lo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r="7165"/>
          <a:stretch/>
        </p:blipFill>
        <p:spPr bwMode="auto">
          <a:xfrm>
            <a:off x="6865603" y="1036637"/>
            <a:ext cx="5326397" cy="62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848494" y="5601654"/>
            <a:ext cx="1973860" cy="874266"/>
            <a:chOff x="5977557" y="5578886"/>
            <a:chExt cx="1973860" cy="874266"/>
          </a:xfrm>
        </p:grpSpPr>
        <p:sp>
          <p:nvSpPr>
            <p:cNvPr id="12" name="Ellipse 11"/>
            <p:cNvSpPr/>
            <p:nvPr/>
          </p:nvSpPr>
          <p:spPr>
            <a:xfrm rot="20652578">
              <a:off x="5977557" y="5578886"/>
              <a:ext cx="1973860" cy="87426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 rot="20496337">
              <a:off x="6111392" y="5692245"/>
              <a:ext cx="1661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VIVACE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64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 smtClean="0"/>
              <a:t>ŒILLET DE POETE «</a:t>
            </a:r>
            <a:r>
              <a:rPr lang="fr-FR" sz="4400" b="1" dirty="0"/>
              <a:t> </a:t>
            </a:r>
            <a:r>
              <a:rPr lang="fr-FR" sz="4400" b="1" dirty="0" smtClean="0"/>
              <a:t>Rose framboise  »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64" y="1098916"/>
            <a:ext cx="6394462" cy="3247063"/>
          </a:xfrm>
        </p:spPr>
        <p:txBody>
          <a:bodyPr>
            <a:normAutofit lnSpcReduction="10000"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Port droit avec un feuillage vert sombre. Fleurs de couleur rose vif légèrement parfumées. Fleurissement long de mai jusqu’à septembre. 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Hauteur :  40 - 50 cm ; Largeur : 30 cm</a:t>
            </a:r>
          </a:p>
          <a:p>
            <a:r>
              <a:rPr lang="fr-FR" sz="2800" b="1" dirty="0">
                <a:solidFill>
                  <a:schemeClr val="accent6"/>
                </a:solidFill>
              </a:rPr>
              <a:t>Exposition soleil ou </a:t>
            </a:r>
            <a:r>
              <a:rPr lang="fr-FR" sz="2800" b="1" dirty="0" err="1" smtClean="0">
                <a:solidFill>
                  <a:schemeClr val="accent6"/>
                </a:solidFill>
              </a:rPr>
              <a:t>mi-ombre</a:t>
            </a:r>
            <a:r>
              <a:rPr lang="fr-FR" sz="2800" b="1" dirty="0" smtClean="0">
                <a:solidFill>
                  <a:schemeClr val="accent6"/>
                </a:solidFill>
              </a:rPr>
              <a:t>. Se plante en massif ou en potée fleurie. Variété très tolérante à la chaleur et aux intempéries.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690019" y="5571012"/>
            <a:ext cx="1212199" cy="12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hoto of the entire plant of Zonal Geranium (Pelargonium x hortorum ' Vancouver Centennial') posted by RuuddeBlock - Garden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6" y="4345979"/>
            <a:ext cx="1273924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www.promessedefleurs.com/media/catalog/product/cache/267b0f64c5ebd5d96d2f2c3d93807d49/O/e/Oeillet-de-poete-Jolt-Pink-82125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028700"/>
            <a:ext cx="58292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372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OSTEOSPERMUM « 3D Berry White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7281" y="1320801"/>
            <a:ext cx="6362699" cy="303790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Plante vivace souvent cultivée en annuelle en extérieur ensoleillé. </a:t>
            </a:r>
            <a:r>
              <a:rPr lang="fr-FR" b="1" dirty="0" smtClean="0">
                <a:solidFill>
                  <a:schemeClr val="accent6"/>
                </a:solidFill>
              </a:rPr>
              <a:t>Fleurissement </a:t>
            </a:r>
            <a:r>
              <a:rPr lang="fr-FR" b="1" dirty="0">
                <a:solidFill>
                  <a:schemeClr val="accent6"/>
                </a:solidFill>
              </a:rPr>
              <a:t>au printemps – automne. </a:t>
            </a:r>
            <a:r>
              <a:rPr lang="fr-FR" b="1" dirty="0" smtClean="0">
                <a:solidFill>
                  <a:schemeClr val="accent6"/>
                </a:solidFill>
              </a:rPr>
              <a:t>Fleurs qui restent ouvertes toute la journée et toute la nuit (d’où le nom « 3D »).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25 à 36 cm ; Largeur : 46 à 61 cm</a:t>
            </a:r>
          </a:p>
          <a:p>
            <a:r>
              <a:rPr lang="fr-FR" b="1" dirty="0">
                <a:solidFill>
                  <a:schemeClr val="accent6"/>
                </a:solidFill>
              </a:rPr>
              <a:t>A cultiver dans un lieu ensoleillé. Aime la chaleur. Ne pas trop arroser. Ne résiste pas aux gelées </a:t>
            </a:r>
            <a:r>
              <a:rPr lang="fr-FR" b="1" dirty="0" smtClean="0">
                <a:solidFill>
                  <a:schemeClr val="accent6"/>
                </a:solidFill>
              </a:rPr>
              <a:t>(à moins </a:t>
            </a:r>
            <a:r>
              <a:rPr lang="fr-FR" b="1" dirty="0">
                <a:solidFill>
                  <a:schemeClr val="accent6"/>
                </a:solidFill>
              </a:rPr>
              <a:t>de 5°C).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steospermum 3D Double Berry White | Tray of 84 Large Plug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60" y="102870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221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OSTEOSPERMUM « 3D </a:t>
            </a:r>
            <a:r>
              <a:rPr lang="fr-FR" b="1" dirty="0" err="1" smtClean="0"/>
              <a:t>Nanuk</a:t>
            </a:r>
            <a:r>
              <a:rPr lang="fr-FR" b="1" dirty="0" smtClean="0"/>
              <a:t> White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651" y="1282701"/>
            <a:ext cx="6362699" cy="303790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Plante vivace souvent cultivée en annuelle en extérieur ensoleillé. </a:t>
            </a:r>
            <a:r>
              <a:rPr lang="fr-FR" b="1" dirty="0" smtClean="0">
                <a:solidFill>
                  <a:schemeClr val="accent6"/>
                </a:solidFill>
              </a:rPr>
              <a:t>Fleurissement </a:t>
            </a:r>
            <a:r>
              <a:rPr lang="fr-FR" b="1" dirty="0">
                <a:solidFill>
                  <a:schemeClr val="accent6"/>
                </a:solidFill>
              </a:rPr>
              <a:t>au printemps – automne. </a:t>
            </a:r>
            <a:r>
              <a:rPr lang="fr-FR" b="1" dirty="0" smtClean="0">
                <a:solidFill>
                  <a:schemeClr val="accent6"/>
                </a:solidFill>
              </a:rPr>
              <a:t>Fleurs qui restent ouvertes toute la journée et toute la nuit (d’où le nom « 3D »).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25 à 36 cm ; Largeur : 46 à 61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ensoleillé. Aime la chaleur. Ne pas trop arroser. Ne résiste pas aux gelées (moins de 5°C).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ucune description de photo disponi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0" y="102870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252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/>
          <a:lstStyle/>
          <a:p>
            <a:r>
              <a:rPr lang="fr-FR" b="1" dirty="0" smtClean="0"/>
              <a:t>OSTEOSPERMUM « Spider </a:t>
            </a:r>
            <a:r>
              <a:rPr lang="fr-FR" b="1" dirty="0" err="1" smtClean="0"/>
              <a:t>Purple</a:t>
            </a:r>
            <a:r>
              <a:rPr lang="fr-FR" b="1" dirty="0" smtClean="0"/>
              <a:t> »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651" y="1346200"/>
            <a:ext cx="6362699" cy="32470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vivace souvent cultivée en annuelle en extérieur ensoleillé. Fleurissement </a:t>
            </a:r>
            <a:r>
              <a:rPr lang="fr-FR" b="1" dirty="0">
                <a:solidFill>
                  <a:schemeClr val="accent6"/>
                </a:solidFill>
              </a:rPr>
              <a:t>au printemps – automne. </a:t>
            </a:r>
            <a:r>
              <a:rPr lang="fr-FR" b="1" dirty="0" smtClean="0">
                <a:solidFill>
                  <a:schemeClr val="accent6"/>
                </a:solidFill>
              </a:rPr>
              <a:t>Architecture des fleurs très particulières avec des couleurs vives.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25 à 36 cm ; Largeur : 40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ensoleillé. Bonne tolérance à la chaleur. Ne pas trop arroser. Ne résiste pas aux gelées (moins de 4°C).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steospermum Flower Power Spider Purple - Dimorphoteca pourp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1" y="1028700"/>
            <a:ext cx="5399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654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Pélargonium </a:t>
            </a:r>
            <a:r>
              <a:rPr lang="fr-FR" sz="4800" b="1" dirty="0" err="1" smtClean="0"/>
              <a:t>grandiflorum</a:t>
            </a:r>
            <a:r>
              <a:rPr lang="fr-FR" sz="4800" b="1" dirty="0" smtClean="0"/>
              <a:t> « </a:t>
            </a:r>
            <a:r>
              <a:rPr lang="fr-FR" sz="4800" b="1" dirty="0" err="1" smtClean="0"/>
              <a:t>Monalisa</a:t>
            </a:r>
            <a:r>
              <a:rPr lang="fr-FR" sz="4800" b="1" dirty="0" smtClean="0"/>
              <a:t> Light Pink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651" y="1346200"/>
            <a:ext cx="6362699" cy="3247063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facile à cultiver. Fleurissement du mois de mai à octobre.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28 à 38 cm ; Largeur : 45 à 65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dans un lieu ensoleillé. Arroser régulièrement, en petite quantité, en été. Ne résiste pas aux gelées (moins de 0°C). A rentrer en période hivernale.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technique : Enlever régulièrement les fleurs fanées pour un fleurissement plus long. </a:t>
            </a:r>
          </a:p>
        </p:txBody>
      </p:sp>
      <p:pic>
        <p:nvPicPr>
          <p:cNvPr id="2056" name="Picture 8" descr="conception d'icône de soleil 9267657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065">
            <a:off x="582902" y="4738717"/>
            <a:ext cx="1725875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elargonium Mona Lisa White - Beekenkamp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50" y="113030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777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7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800" b="1" dirty="0" smtClean="0"/>
              <a:t>Pélargonium </a:t>
            </a:r>
            <a:r>
              <a:rPr lang="fr-FR" sz="4800" b="1" dirty="0" err="1" smtClean="0"/>
              <a:t>grandiflorum</a:t>
            </a:r>
            <a:r>
              <a:rPr lang="fr-FR" sz="4800" b="1" dirty="0" smtClean="0"/>
              <a:t> « </a:t>
            </a:r>
            <a:r>
              <a:rPr lang="fr-FR" sz="4800" b="1" dirty="0" err="1" smtClean="0"/>
              <a:t>Elegance</a:t>
            </a:r>
            <a:r>
              <a:rPr lang="fr-FR" sz="4800" b="1" dirty="0" smtClean="0"/>
              <a:t> Tony »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1346200"/>
            <a:ext cx="6411276" cy="354756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Plante facile à cultiver. Fleurissement massif du mois de mai à octobre. Belle longévité des fleurs.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Hauteur : 28 à 38 cm ; Largeur : 45 à 65 cm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A cultiver de préférence dans un milieu </a:t>
            </a:r>
            <a:r>
              <a:rPr lang="fr-FR" b="1" dirty="0" err="1" smtClean="0">
                <a:solidFill>
                  <a:schemeClr val="accent6"/>
                </a:solidFill>
              </a:rPr>
              <a:t>mi-ombragé</a:t>
            </a:r>
            <a:r>
              <a:rPr lang="fr-FR" b="1" dirty="0" smtClean="0">
                <a:solidFill>
                  <a:schemeClr val="accent6"/>
                </a:solidFill>
              </a:rPr>
              <a:t>. Arroser régulièrement, en petite quantité, en été. Ne résiste pas aux gelées (moins de 0°C). A rentrer en période hivernale.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Conseil technique : Enlever régulièrement les fleurs fanées pour un fleurissement plus long. </a:t>
            </a:r>
          </a:p>
        </p:txBody>
      </p:sp>
      <p:pic>
        <p:nvPicPr>
          <p:cNvPr id="8194" name="Picture 2" descr="https://hendriksyoungplants.com/sites/default/files/product_images/pelargonium-grandiflorum-franse-geranium-elegance-ton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r="6967"/>
          <a:stretch/>
        </p:blipFill>
        <p:spPr bwMode="auto">
          <a:xfrm>
            <a:off x="6411276" y="1028700"/>
            <a:ext cx="5780724" cy="50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uages et soleil - Icônes météo gratu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0" y="4657717"/>
            <a:ext cx="1834860" cy="183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9996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8557</Words>
  <Application>Microsoft Office PowerPoint</Application>
  <PresentationFormat>Grand écran</PresentationFormat>
  <Paragraphs>748</Paragraphs>
  <Slides>165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165</vt:i4>
      </vt:variant>
    </vt:vector>
  </HeadingPairs>
  <TitlesOfParts>
    <vt:vector size="169" baseType="lpstr">
      <vt:lpstr>Arial</vt:lpstr>
      <vt:lpstr>Calibri</vt:lpstr>
      <vt:lpstr>Calibri Light</vt:lpstr>
      <vt:lpstr>Thème Office</vt:lpstr>
      <vt:lpstr>AGAPANTHUS « Fireworks » (bicolore)</vt:lpstr>
      <vt:lpstr>AGERATUM « Victoria Blue »</vt:lpstr>
      <vt:lpstr>Alstroemeria « Garden compact valley girl »</vt:lpstr>
      <vt:lpstr>Alstroemeria « Garden indian summer »</vt:lpstr>
      <vt:lpstr>ARGYRANTHEMUM « Angelic Ruby »</vt:lpstr>
      <vt:lpstr>ARGYRANTHEMUM « Day Zee Pink »</vt:lpstr>
      <vt:lpstr>BACOPA « Gulliver violet » </vt:lpstr>
      <vt:lpstr>Begonia Semperflorens « Super Olympia White»</vt:lpstr>
      <vt:lpstr>Begonia Semperflorens « Super Olympia Red»</vt:lpstr>
      <vt:lpstr>Begonia Semperflorens « Super Olympia Rose»</vt:lpstr>
      <vt:lpstr>Begonia Tuberosa «Red and Yellow»</vt:lpstr>
      <vt:lpstr>Begonia Tuberosa «Cream Rose»</vt:lpstr>
      <vt:lpstr>BEGONIA «Sunbrero bicolour pink white »  </vt:lpstr>
      <vt:lpstr>BEGONIA « Summerwings white»  </vt:lpstr>
      <vt:lpstr>BEGONIA « Bellecona Rose  »  </vt:lpstr>
      <vt:lpstr>BEGONIA « Bellecona Chardonnay »  </vt:lpstr>
      <vt:lpstr>BEGONIA « Viking Trailing Red »  </vt:lpstr>
      <vt:lpstr>BEGONIA « Viking Trailing Rose »  </vt:lpstr>
      <vt:lpstr>BERGENIA CRASSIFOLIA</vt:lpstr>
      <vt:lpstr>BIDENS « Blazing Star»</vt:lpstr>
      <vt:lpstr>BIDENS « Blazing Ring of Fire »</vt:lpstr>
      <vt:lpstr>BRACTEANTHA « Heliana Gold » (ou Immortelle)</vt:lpstr>
      <vt:lpstr>BRACTEANTHA « Heliana Orange » (ou Immortelle)</vt:lpstr>
      <vt:lpstr>BRUNNERA « Macrophylla Jack Frost » </vt:lpstr>
      <vt:lpstr>CALIBRACHOA « Lia Spark Pink »</vt:lpstr>
      <vt:lpstr>CALIBRACHOA « Eye Conic »</vt:lpstr>
      <vt:lpstr>CALCEOLARIA « Dainty F1 mélange »</vt:lpstr>
      <vt:lpstr>CAMPANULA « Glomerata acaulis »  </vt:lpstr>
      <vt:lpstr>CAMPANULA « Pearl Deep Blue »  </vt:lpstr>
      <vt:lpstr>CAPUCINE « De Lobb Mix »  </vt:lpstr>
      <vt:lpstr>CAPUCINE « Tip Top Mix »  </vt:lpstr>
      <vt:lpstr>CAREX « Comans Bronco »  </vt:lpstr>
      <vt:lpstr>CAREX « Testacea Prairie Fire »  </vt:lpstr>
      <vt:lpstr>CARTHAMUS « Zanzibar Orange »  </vt:lpstr>
      <vt:lpstr>Cheveux d’ange « Pony Tails » </vt:lpstr>
      <vt:lpstr>CHRYSANTHEMUM « Leucanthemum Madonna» </vt:lpstr>
      <vt:lpstr>CLEOME « Sparkler 2.0 Mix » </vt:lpstr>
      <vt:lpstr>COBAEA « Scandens White » (Lierre blanc) </vt:lpstr>
      <vt:lpstr>COLEUS « Kong Mosaic » (multicolore) </vt:lpstr>
      <vt:lpstr>COLEUS « Kong red »</vt:lpstr>
      <vt:lpstr>COLEUS « Kong scarlet »</vt:lpstr>
      <vt:lpstr>COREOPSIS « Grandiflora solanna glow »</vt:lpstr>
      <vt:lpstr>COSMOS « Bipinnatus sonata carmine »</vt:lpstr>
      <vt:lpstr>COSMOS « Bipinnatus sonata pink »</vt:lpstr>
      <vt:lpstr>COSMOS « Bipinnatus sonata white »</vt:lpstr>
      <vt:lpstr>CRASPEDIA « Globosa drumstick » (jaune d’or)</vt:lpstr>
      <vt:lpstr>DAHLIA « Surprise Paula »</vt:lpstr>
      <vt:lpstr>DAHLIA « Surprise Kelly »</vt:lpstr>
      <vt:lpstr>DAHLIA « Mystic Enchantment »</vt:lpstr>
      <vt:lpstr>DAHLIA « Mystic Illusion »</vt:lpstr>
      <vt:lpstr>DAHLIA « Figaro Mix »</vt:lpstr>
      <vt:lpstr>DAHLIA « Harlequin »</vt:lpstr>
      <vt:lpstr>DELOSPERMA « Congesta Yellow »</vt:lpstr>
      <vt:lpstr>DIANTHUS « Beauties Kahori » (Œillet)</vt:lpstr>
      <vt:lpstr>DIASCIA « Trinity Sunset »</vt:lpstr>
      <vt:lpstr>DIASCIA « Breezee Appleblossom »</vt:lpstr>
      <vt:lpstr>DOLICHOS « Ruby moon »</vt:lpstr>
      <vt:lpstr>ERYNGIUM « Magical blue lagoon  » (Chardon)</vt:lpstr>
      <vt:lpstr>EUPHORBE « Characias wulfenii »  </vt:lpstr>
      <vt:lpstr>EUPHORBE « Diwali shower »  </vt:lpstr>
      <vt:lpstr>EUPHORBE « Des bois pourpres »  </vt:lpstr>
      <vt:lpstr>FÉTUQUE BLEUE « Elijah Blue »  </vt:lpstr>
      <vt:lpstr>FUCHSIA BELLA « Laura »</vt:lpstr>
      <vt:lpstr>FUCHSIA BELLA « Sophia »</vt:lpstr>
      <vt:lpstr>FUCHSIA « El Camino »</vt:lpstr>
      <vt:lpstr>FUCHSIA « Patio Princess »</vt:lpstr>
      <vt:lpstr>FUCHSIA « Rohees Millenium »</vt:lpstr>
      <vt:lpstr>GAURA « Belleza White »</vt:lpstr>
      <vt:lpstr>GAZANIA « Big kiss flame mix »</vt:lpstr>
      <vt:lpstr>GERANIUM « Macrorrhizum »</vt:lpstr>
      <vt:lpstr>GERANIUM « Patricia »</vt:lpstr>
      <vt:lpstr>GERANIUM « Rozanne »</vt:lpstr>
      <vt:lpstr>GOMPHRENA « Globosa fireworks »</vt:lpstr>
      <vt:lpstr>HELICHRYSUM « Tall curry » (Immortelle d’Italie)</vt:lpstr>
      <vt:lpstr>HELLEBORUS « Foetidus » (Pied-de-griffon)</vt:lpstr>
      <vt:lpstr>HEMEROCALIS « Jaune» (Lys)</vt:lpstr>
      <vt:lpstr>HEUCHERA « Berry smoothie »</vt:lpstr>
      <vt:lpstr>HEUCHERA « Palace purple »</vt:lpstr>
      <vt:lpstr>HEUCHERA « Gold Zebra »</vt:lpstr>
      <vt:lpstr>HYPOESTES « Splash select mix »</vt:lpstr>
      <vt:lpstr>IBERIS « Masterpiece white »</vt:lpstr>
      <vt:lpstr>Impatiens Walleriana « Beacon Mix  »</vt:lpstr>
      <vt:lpstr>Impatiens Sunpatiens Compact « Magenta »</vt:lpstr>
      <vt:lpstr>Impatiens Sunpatiens Compact « Orchid Blush  »</vt:lpstr>
      <vt:lpstr>Impatiens Sunpatiens Compact « White Improved  »</vt:lpstr>
      <vt:lpstr>IRIS « Germanica mélange »</vt:lpstr>
      <vt:lpstr>KNIPHOFIA « Mango Popsicle »</vt:lpstr>
      <vt:lpstr>Lathyrus « Odoratus mammouth  » (pois de senteur)</vt:lpstr>
      <vt:lpstr>LAVANDULA « Intermedia dutch »</vt:lpstr>
      <vt:lpstr>LOBULARIA « Snow crystals white  »</vt:lpstr>
      <vt:lpstr>MISCANTHUS « Sinensis » (Roseau de Chine)</vt:lpstr>
      <vt:lpstr>MISCANTHUS « Sinensis Strictus Dwarf» (Roseau de Chine)</vt:lpstr>
      <vt:lpstr>NEPETA « Faassenii Walker’s low » (Herbe à chats)</vt:lpstr>
      <vt:lpstr>ŒILLET DE POETE « Rose framboise  »</vt:lpstr>
      <vt:lpstr>OSTEOSPERMUM « 3D Berry White »</vt:lpstr>
      <vt:lpstr>OSTEOSPERMUM « 3D Nanuk White »</vt:lpstr>
      <vt:lpstr>OSTEOSPERMUM « Spider Purple »</vt:lpstr>
      <vt:lpstr>Pélargonium grandiflorum « Monalisa Light Pink »</vt:lpstr>
      <vt:lpstr>Pélargonium grandiflorum « Elegance Tony »</vt:lpstr>
      <vt:lpstr>Pélargonium peltatum « Decora Lilac »</vt:lpstr>
      <vt:lpstr>Pélargonium peltatum « Decora Red »</vt:lpstr>
      <vt:lpstr>Pélargonium peltatum « Mexica Ruby »</vt:lpstr>
      <vt:lpstr>Pélargonium peltatum « Francis Parmeter »</vt:lpstr>
      <vt:lpstr>Pélargonium peltatum « Ville de Dresden »</vt:lpstr>
      <vt:lpstr>Pélargonium zonale « Calais Salmon »</vt:lpstr>
      <vt:lpstr>Pélargonium zonale « Flower Fairy White Splash »</vt:lpstr>
      <vt:lpstr>Pélargonium zonale « Iceberg White »</vt:lpstr>
      <vt:lpstr>Pélargonium zonale « Vancouver »</vt:lpstr>
      <vt:lpstr>Pélargonium zonale « Shocking Pink »</vt:lpstr>
      <vt:lpstr>Pélargonium zonale «Victor Dark Red Improved »</vt:lpstr>
      <vt:lpstr>PETCHORA « Beautical Cinnamon »</vt:lpstr>
      <vt:lpstr>PETCHORA « Beautical Red Marpple »</vt:lpstr>
      <vt:lpstr>PETCHORA « Beautical Yellow Sun »</vt:lpstr>
      <vt:lpstr>PETCHORA « Beautical Sunset Orange »</vt:lpstr>
      <vt:lpstr>PETCHORA « Beautical Purple Dawn »</vt:lpstr>
      <vt:lpstr>PETCHORA « Beautical Bordeaux »</vt:lpstr>
      <vt:lpstr>PETUNIA « Indian summer »</vt:lpstr>
      <vt:lpstr>PETUNIA « Ray Black»</vt:lpstr>
      <vt:lpstr>PETUNIA « Splash dance Bolero Blue »</vt:lpstr>
      <vt:lpstr>PETUNIA « Superpetunia Chocolina »</vt:lpstr>
      <vt:lpstr>PETUNIA « Surfinia Snow »</vt:lpstr>
      <vt:lpstr>PETUNIA « Surfinia Giant Blue »</vt:lpstr>
      <vt:lpstr>PETUNIA « Daddy mix »</vt:lpstr>
      <vt:lpstr>PHLOX « Candy stripes »</vt:lpstr>
      <vt:lpstr>PHLOX « Emerald Cushion »</vt:lpstr>
      <vt:lpstr>PHLOX « Mc Daniel’s cushion »</vt:lpstr>
      <vt:lpstr>POLYGONATUM « Multiflora» (Sceau de Salomon)</vt:lpstr>
      <vt:lpstr>PORTULACA « Passaz White » (Pourpier annuel)</vt:lpstr>
      <vt:lpstr>PORTULACA « Campino Twist White » (Pourpier annuel)</vt:lpstr>
      <vt:lpstr>PULMONAIRE « Diane Clare»</vt:lpstr>
      <vt:lpstr>RICIN « Rose clair »</vt:lpstr>
      <vt:lpstr>ROSE D’INDE « Taishan orange »</vt:lpstr>
      <vt:lpstr>ROSE D’INDE « Taishan yellow »</vt:lpstr>
      <vt:lpstr>ROSE D’INDE « WhiteGold » (vanille)</vt:lpstr>
      <vt:lpstr>ROSE TREMIERE « Springcel mix »</vt:lpstr>
      <vt:lpstr>RUDBECKIA « Fulgida Goldsturm »</vt:lpstr>
      <vt:lpstr>RUDBECKIA « Hirta autumn colors »</vt:lpstr>
      <vt:lpstr>RUDBECKIA « Hirta prairie sun » (jaune citron)</vt:lpstr>
      <vt:lpstr>SALVIA FARINACEA « Midi true blue »</vt:lpstr>
      <vt:lpstr>SAUGE Nemorosa « Salute blue »</vt:lpstr>
      <vt:lpstr>SAUGE Officinalis « Berggarten variegated »</vt:lpstr>
      <vt:lpstr>SAUGE PATENS « Patio deep blue »</vt:lpstr>
      <vt:lpstr>SAXIFRAGA « Peter Pan Red » (Perce-pierre)</vt:lpstr>
      <vt:lpstr>SCAEVOLA « White »</vt:lpstr>
      <vt:lpstr>SEDUM « Lydium glaucum »</vt:lpstr>
      <vt:lpstr>SEDUM « Spectabilis »</vt:lpstr>
      <vt:lpstr>SEDUM « Spectabilis variegata »</vt:lpstr>
      <vt:lpstr>SEMPERVIVUM « Hardy mix » (Joubarbe)</vt:lpstr>
      <vt:lpstr>STACHYS « Lanata » (Oreille d’ours) </vt:lpstr>
      <vt:lpstr>STATICE « Sinuata qis mix »</vt:lpstr>
      <vt:lpstr>TAGETES DURANGO « Bee »</vt:lpstr>
      <vt:lpstr>TAGETES DURANGO « Tangerine »</vt:lpstr>
      <vt:lpstr>TAGETES DURANGO « Yellow »</vt:lpstr>
      <vt:lpstr>THUNBERGIA « Sunny Susy Red Orange »</vt:lpstr>
      <vt:lpstr>THYMUS « Citriodorus variegated »</vt:lpstr>
      <vt:lpstr>THYMUS « Vulgaris silver posie »</vt:lpstr>
      <vt:lpstr>VERVEINE « Virgo Purple Blue »</vt:lpstr>
      <vt:lpstr>VERVEINE « Vepita Pink »</vt:lpstr>
      <vt:lpstr>VERVEINE « Vepita Scarlett »</vt:lpstr>
      <vt:lpstr>VERVEINE « Vepita Polar White »</vt:lpstr>
      <vt:lpstr>VINCA « Major blue » (Grande pervenche)</vt:lpstr>
      <vt:lpstr>VINCA « Minor colada (blanc) »</vt:lpstr>
      <vt:lpstr>VINCA « Minor verino (violet) »</vt:lpstr>
      <vt:lpstr>ZINNIA « Oklahoma mix »</vt:lpstr>
      <vt:lpstr>ZINNIA « Profusion Total Mix 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Users</dc:creator>
  <cp:lastModifiedBy>Users</cp:lastModifiedBy>
  <cp:revision>218</cp:revision>
  <cp:lastPrinted>2023-12-21T07:10:38Z</cp:lastPrinted>
  <dcterms:created xsi:type="dcterms:W3CDTF">2023-12-20T16:24:28Z</dcterms:created>
  <dcterms:modified xsi:type="dcterms:W3CDTF">2024-01-24T15:10:09Z</dcterms:modified>
</cp:coreProperties>
</file>